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8" r:id="rId3"/>
  </p:sldMasterIdLst>
  <p:notesMasterIdLst>
    <p:notesMasterId r:id="rId62"/>
  </p:notesMasterIdLst>
  <p:sldIdLst>
    <p:sldId id="257" r:id="rId4"/>
    <p:sldId id="294" r:id="rId5"/>
    <p:sldId id="297" r:id="rId6"/>
    <p:sldId id="305" r:id="rId7"/>
    <p:sldId id="278" r:id="rId8"/>
    <p:sldId id="265" r:id="rId9"/>
    <p:sldId id="259" r:id="rId10"/>
    <p:sldId id="260" r:id="rId11"/>
    <p:sldId id="266" r:id="rId12"/>
    <p:sldId id="288" r:id="rId13"/>
    <p:sldId id="271" r:id="rId14"/>
    <p:sldId id="272" r:id="rId15"/>
    <p:sldId id="267" r:id="rId16"/>
    <p:sldId id="268" r:id="rId17"/>
    <p:sldId id="262" r:id="rId18"/>
    <p:sldId id="274" r:id="rId19"/>
    <p:sldId id="263" r:id="rId20"/>
    <p:sldId id="275" r:id="rId21"/>
    <p:sldId id="325" r:id="rId22"/>
    <p:sldId id="285" r:id="rId23"/>
    <p:sldId id="286" r:id="rId24"/>
    <p:sldId id="392" r:id="rId25"/>
    <p:sldId id="329" r:id="rId26"/>
    <p:sldId id="395" r:id="rId27"/>
    <p:sldId id="387" r:id="rId28"/>
    <p:sldId id="388" r:id="rId29"/>
    <p:sldId id="386" r:id="rId30"/>
    <p:sldId id="331" r:id="rId31"/>
    <p:sldId id="379" r:id="rId32"/>
    <p:sldId id="385" r:id="rId33"/>
    <p:sldId id="376" r:id="rId34"/>
    <p:sldId id="378" r:id="rId35"/>
    <p:sldId id="364" r:id="rId36"/>
    <p:sldId id="365" r:id="rId37"/>
    <p:sldId id="394" r:id="rId38"/>
    <p:sldId id="391" r:id="rId39"/>
    <p:sldId id="366" r:id="rId40"/>
    <p:sldId id="367" r:id="rId41"/>
    <p:sldId id="390" r:id="rId42"/>
    <p:sldId id="402" r:id="rId43"/>
    <p:sldId id="389" r:id="rId44"/>
    <p:sldId id="307" r:id="rId45"/>
    <p:sldId id="299" r:id="rId46"/>
    <p:sldId id="380" r:id="rId47"/>
    <p:sldId id="322" r:id="rId48"/>
    <p:sldId id="403" r:id="rId49"/>
    <p:sldId id="323" r:id="rId50"/>
    <p:sldId id="404" r:id="rId51"/>
    <p:sldId id="324" r:id="rId52"/>
    <p:sldId id="399" r:id="rId53"/>
    <p:sldId id="381" r:id="rId54"/>
    <p:sldId id="269" r:id="rId55"/>
    <p:sldId id="295" r:id="rId56"/>
    <p:sldId id="296" r:id="rId57"/>
    <p:sldId id="270" r:id="rId58"/>
    <p:sldId id="383" r:id="rId59"/>
    <p:sldId id="384" r:id="rId60"/>
    <p:sldId id="304"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0836" autoAdjust="0"/>
  </p:normalViewPr>
  <p:slideViewPr>
    <p:cSldViewPr>
      <p:cViewPr varScale="1">
        <p:scale>
          <a:sx n="67" d="100"/>
          <a:sy n="67" d="100"/>
        </p:scale>
        <p:origin x="-147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1A3D7F0-721E-4C31-BEF6-E3A9194A9198}" type="datetimeFigureOut">
              <a:rPr lang="en-US" smtClean="0"/>
              <a:pPr/>
              <a:t>9/20/2023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C5374CD-492B-45F3-8AC6-CA76861E1D20}" type="slidenum">
              <a:rPr lang="en-US" smtClean="0"/>
              <a:pPr/>
              <a:t>‹#›</a:t>
            </a:fld>
            <a:endParaRPr lang="en-US"/>
          </a:p>
        </p:txBody>
      </p:sp>
    </p:spTree>
    <p:extLst>
      <p:ext uri="{BB962C8B-B14F-4D97-AF65-F5344CB8AC3E}">
        <p14:creationId xmlns:p14="http://schemas.microsoft.com/office/powerpoint/2010/main" val="19216339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sr-Latn-RS" dirty="0"/>
              <a:t>The Baby-Friendly Hospital Initiative is promoted by the UNICEF and some of the non-governmental organizations, and it refers to the application of painless delivery techniques, the presence of a partner during childbirth and the possibility to keep the baby next to the mother all the time during the mother’s stay at the health care institution. </a:t>
            </a:r>
            <a:r>
              <a:rPr lang="en-US" baseline="0" dirty="0"/>
              <a:t> </a:t>
            </a:r>
          </a:p>
          <a:p>
            <a:r>
              <a:rPr lang="sr-Latn-RS" baseline="0" dirty="0"/>
              <a:t>Childbirth at home is becoming a trend worldwide. The Netherlands is a country with the third of all pregnacies occurring at home. On the one hand, this particular country invests a lot of efforts to maintain this traditional approach to deliver, but on the other hand, such practice enables the country to decrease the economic burden on the health care system.  </a:t>
            </a:r>
            <a:endParaRPr lang="en-US" baseline="0" dirty="0"/>
          </a:p>
          <a:p>
            <a:r>
              <a:rPr lang="sr-Latn-RS" baseline="0" dirty="0"/>
              <a:t>Outpatient delivery means that delivery is to be performed outpatiently, within the health care institutuion. However, the patient is discharged after the 24-hour observation , if there are no complications observed. </a:t>
            </a:r>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sr-Latn-RS" dirty="0"/>
              <a:t>The WHO target is related to reducing the mortality rates observed in the European region to be less than 15 per 100,000 live births. </a:t>
            </a:r>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sr-Latn-RS" dirty="0"/>
              <a:t>Hemorrhage due to the ectopic pregnancy and septic miscarriage, hypercoagulable state, thromboembolism and eclampsia may occur in the first trimester of pregnancy.  Diabetes in pregnancy is considered to be a specific morbidity, whereas in the following 20 years there is a greater chance to develop diabetes and hypertension, mastitis, experience nipple cracking and develop various infections related to surgical interventions, deliberate termination of pregnancy</a:t>
            </a:r>
            <a:r>
              <a:rPr lang="sr-Latn-RS" baseline="0" dirty="0"/>
              <a:t>, C-section and episiotomy. </a:t>
            </a:r>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19</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sr-Latn-RS" dirty="0"/>
              <a:t>The maternal mortality ratio is used as an indicator of how hospitals function, that is, as the indicator of their work quality. </a:t>
            </a:r>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21</a:t>
            </a:fld>
            <a:endParaRPr lang="en-US"/>
          </a:p>
        </p:txBody>
      </p:sp>
    </p:spTree>
    <p:extLst>
      <p:ext uri="{BB962C8B-B14F-4D97-AF65-F5344CB8AC3E}">
        <p14:creationId xmlns:p14="http://schemas.microsoft.com/office/powerpoint/2010/main" val="468876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The largest increase (312 million) is projected to occur in Eastern and South-Eastern Asia, growing from 261 million in 2019 to 573 million in 2050. The fastest increase in the number of older persons is expected in Northern Africa and Western Asia, rising from 29 million in 2019 to 96 million in 2050 (an increase of 226 per cent). The second fastest increase is projected for sub-Saharan Africa, where the population aged 65 or over could grow from 32 million in 2019 to 101 million in 2050 (218 per cent). By contrast, the increase is expected to be relatively small in Australia and New Zealand (84 per cent) and in Europe and Northern America (48 per cent), regions where the population is already significantly older than in other parts of the world.</a:t>
            </a:r>
          </a:p>
        </p:txBody>
      </p:sp>
      <p:sp>
        <p:nvSpPr>
          <p:cNvPr id="4" name="Slide Number Placeholder 3"/>
          <p:cNvSpPr>
            <a:spLocks noGrp="1"/>
          </p:cNvSpPr>
          <p:nvPr>
            <p:ph type="sldNum" sz="quarter" idx="5"/>
          </p:nvPr>
        </p:nvSpPr>
        <p:spPr/>
        <p:txBody>
          <a:bodyPr/>
          <a:lstStyle/>
          <a:p>
            <a:fld id="{9C5374CD-492B-45F3-8AC6-CA76861E1D20}" type="slidenum">
              <a:rPr lang="en-US" smtClean="0"/>
              <a:pPr/>
              <a:t>26</a:t>
            </a:fld>
            <a:endParaRPr lang="en-US"/>
          </a:p>
        </p:txBody>
      </p:sp>
    </p:spTree>
    <p:extLst>
      <p:ext uri="{BB962C8B-B14F-4D97-AF65-F5344CB8AC3E}">
        <p14:creationId xmlns:p14="http://schemas.microsoft.com/office/powerpoint/2010/main" val="31712407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070EF0-9B9C-4697-ACD2-253574A455F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075632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r>
              <a:rPr lang="en-US" dirty="0"/>
              <a:t>The number of years a person would be expected to live from the day he or she was born (for life expectancy at birth) or at ages 65 to 69 (for life expectancy at ages 65 to 69), based on mortality statistics at the time.</a:t>
            </a:r>
          </a:p>
          <a:p>
            <a:endParaRPr lang="en-US" dirty="0"/>
          </a:p>
        </p:txBody>
      </p:sp>
      <p:sp>
        <p:nvSpPr>
          <p:cNvPr id="4" name="Slide Number Placeholder 3"/>
          <p:cNvSpPr>
            <a:spLocks noGrp="1"/>
          </p:cNvSpPr>
          <p:nvPr>
            <p:ph type="sldNum" sz="quarter" idx="5"/>
          </p:nvPr>
        </p:nvSpPr>
        <p:spPr/>
        <p:txBody>
          <a:bodyPr/>
          <a:lstStyle/>
          <a:p>
            <a:fld id="{9C5374CD-492B-45F3-8AC6-CA76861E1D20}" type="slidenum">
              <a:rPr lang="en-US" smtClean="0"/>
              <a:pPr/>
              <a:t>39</a:t>
            </a:fld>
            <a:endParaRPr lang="en-US"/>
          </a:p>
        </p:txBody>
      </p:sp>
    </p:spTree>
    <p:extLst>
      <p:ext uri="{BB962C8B-B14F-4D97-AF65-F5344CB8AC3E}">
        <p14:creationId xmlns:p14="http://schemas.microsoft.com/office/powerpoint/2010/main" val="16074560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5374CD-492B-45F3-8AC6-CA76861E1D20}" type="slidenum">
              <a:rPr lang="en-US" smtClean="0"/>
              <a:pPr/>
              <a:t>47</a:t>
            </a:fld>
            <a:endParaRPr lang="en-US"/>
          </a:p>
        </p:txBody>
      </p:sp>
    </p:spTree>
    <p:extLst>
      <p:ext uri="{BB962C8B-B14F-4D97-AF65-F5344CB8AC3E}">
        <p14:creationId xmlns:p14="http://schemas.microsoft.com/office/powerpoint/2010/main" val="127855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5374CD-492B-45F3-8AC6-CA76861E1D20}" type="slidenum">
              <a:rPr lang="en-US" smtClean="0"/>
              <a:pPr/>
              <a:t>57</a:t>
            </a:fld>
            <a:endParaRPr lang="en-US"/>
          </a:p>
        </p:txBody>
      </p:sp>
    </p:spTree>
    <p:extLst>
      <p:ext uri="{BB962C8B-B14F-4D97-AF65-F5344CB8AC3E}">
        <p14:creationId xmlns:p14="http://schemas.microsoft.com/office/powerpoint/2010/main" val="307037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C5374CD-492B-45F3-8AC6-CA76861E1D20}" type="slidenum">
              <a:rPr lang="en-US" smtClean="0"/>
              <a:pPr/>
              <a:t>8</a:t>
            </a:fld>
            <a:endParaRPr lang="en-US"/>
          </a:p>
        </p:txBody>
      </p:sp>
    </p:spTree>
    <p:extLst>
      <p:ext uri="{BB962C8B-B14F-4D97-AF65-F5344CB8AC3E}">
        <p14:creationId xmlns:p14="http://schemas.microsoft.com/office/powerpoint/2010/main" val="32764419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10</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9C5374CD-492B-45F3-8AC6-CA76861E1D20}"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a:bodyPr>
          <a:lstStyle/>
          <a:p>
            <a:r>
              <a:rPr lang="sr-Latn-RS" dirty="0"/>
              <a:t>Pregnant women suffering from chronic illnesses and those who are HIV-positive </a:t>
            </a:r>
            <a:endParaRPr lang="en-US" dirty="0"/>
          </a:p>
        </p:txBody>
      </p:sp>
      <p:sp>
        <p:nvSpPr>
          <p:cNvPr id="4" name="Slide Number Placeholder 3"/>
          <p:cNvSpPr>
            <a:spLocks noGrp="1"/>
          </p:cNvSpPr>
          <p:nvPr>
            <p:ph type="sldNum" sz="quarter" idx="10"/>
          </p:nvPr>
        </p:nvSpPr>
        <p:spPr/>
        <p:txBody>
          <a:bodyPr/>
          <a:lstStyle/>
          <a:p>
            <a:fld id="{9C5374CD-492B-45F3-8AC6-CA76861E1D20}"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30" name="Date Placeholder 29"/>
          <p:cNvSpPr>
            <a:spLocks noGrp="1"/>
          </p:cNvSpPr>
          <p:nvPr>
            <p:ph type="dt" sz="half" idx="10"/>
          </p:nvPr>
        </p:nvSpPr>
        <p:spPr/>
        <p:txBody>
          <a:bodyPr/>
          <a:lstStyle/>
          <a:p>
            <a:fld id="{6A1A89D8-954B-48C1-A184-2C97A83E4AAF}" type="datetimeFigureOut">
              <a:rPr lang="en-US" smtClean="0"/>
              <a:pPr/>
              <a:t>9/20/2023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2385FFAD-9C3B-4E4B-8F52-31608BD336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7"/>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5D9AA78A-518D-4B49-AF35-1AF5262C4F78}" type="datetimeFigureOut">
              <a:rPr lang="en-US" smtClean="0"/>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28365631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9AA78A-518D-4B49-AF35-1AF5262C4F78}" type="datetimeFigureOut">
              <a:rPr lang="en-US" smtClean="0"/>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7700864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9AA78A-518D-4B49-AF35-1AF5262C4F78}" type="datetimeFigureOut">
              <a:rPr lang="en-US" smtClean="0"/>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3890935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2"/>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D9AA78A-518D-4B49-AF35-1AF5262C4F78}" type="datetimeFigureOut">
              <a:rPr lang="en-US" smtClean="0"/>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7652536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D9AA78A-518D-4B49-AF35-1AF5262C4F78}" type="datetimeFigureOut">
              <a:rPr lang="en-US" smtClean="0"/>
              <a:t>9/20/2023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9849973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D9AA78A-518D-4B49-AF35-1AF5262C4F78}" type="datetimeFigureOut">
              <a:rPr lang="en-US" smtClean="0"/>
              <a:t>9/20/2023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681249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9AA78A-518D-4B49-AF35-1AF5262C4F78}" type="datetimeFigureOut">
              <a:rPr lang="en-US" smtClean="0"/>
              <a:t>9/20/2023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1079258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9AA78A-518D-4B49-AF35-1AF5262C4F78}" type="datetimeFigureOut">
              <a:rPr lang="en-US" smtClean="0"/>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24502451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Content Placeholder 2"/>
          <p:cNvSpPr>
            <a:spLocks noGrp="1"/>
          </p:cNvSpPr>
          <p:nvPr>
            <p:ph idx="1"/>
          </p:nvPr>
        </p:nvSpPr>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6A1A89D8-954B-48C1-A184-2C97A83E4AAF}"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D9AA78A-518D-4B49-AF35-1AF5262C4F78}" type="datetimeFigureOut">
              <a:rPr lang="en-US" smtClean="0"/>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30961286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9AA78A-518D-4B49-AF35-1AF5262C4F78}" type="datetimeFigureOut">
              <a:rPr lang="en-US" smtClean="0"/>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16399061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40"/>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40"/>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9AA78A-518D-4B49-AF35-1AF5262C4F78}" type="datetimeFigureOut">
              <a:rPr lang="en-US" smtClean="0"/>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354AF1-C544-46D8-BF7D-EC0CDA46E2E5}" type="slidenum">
              <a:rPr lang="en-US" smtClean="0"/>
              <a:t>‹#›</a:t>
            </a:fld>
            <a:endParaRPr lang="en-US"/>
          </a:p>
        </p:txBody>
      </p:sp>
    </p:spTree>
    <p:extLst>
      <p:ext uri="{BB962C8B-B14F-4D97-AF65-F5344CB8AC3E}">
        <p14:creationId xmlns:p14="http://schemas.microsoft.com/office/powerpoint/2010/main" val="82878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sr-Latn-RS"/>
          </a:p>
        </p:txBody>
      </p:sp>
      <p:sp>
        <p:nvSpPr>
          <p:cNvPr id="3" name="Table Placeholder 2"/>
          <p:cNvSpPr>
            <a:spLocks noGrp="1"/>
          </p:cNvSpPr>
          <p:nvPr>
            <p:ph type="tbl" idx="1"/>
          </p:nvPr>
        </p:nvSpPr>
        <p:spPr>
          <a:xfrm>
            <a:off x="457200" y="1600200"/>
            <a:ext cx="8229600" cy="4495800"/>
          </a:xfrm>
        </p:spPr>
        <p:txBody>
          <a:bodyPr/>
          <a:lstStyle/>
          <a:p>
            <a:pPr lvl="0"/>
            <a:endParaRPr lang="sr-Latn-RS" noProof="0"/>
          </a:p>
        </p:txBody>
      </p:sp>
      <p:sp>
        <p:nvSpPr>
          <p:cNvPr id="4" name="Rectangle 19"/>
          <p:cNvSpPr>
            <a:spLocks noGrp="1" noChangeArrowheads="1"/>
          </p:cNvSpPr>
          <p:nvPr>
            <p:ph type="dt" sz="half" idx="10"/>
          </p:nvPr>
        </p:nvSpPr>
        <p:spPr>
          <a:ln/>
        </p:spPr>
        <p:txBody>
          <a:bodyPr/>
          <a:lstStyle>
            <a:lvl1pPr>
              <a:defRPr/>
            </a:lvl1pPr>
          </a:lstStyle>
          <a:p>
            <a:pPr>
              <a:defRPr/>
            </a:pPr>
            <a:endParaRPr lang="en-US"/>
          </a:p>
        </p:txBody>
      </p:sp>
      <p:sp>
        <p:nvSpPr>
          <p:cNvPr id="5" name="Rectangle 20"/>
          <p:cNvSpPr>
            <a:spLocks noGrp="1" noChangeArrowheads="1"/>
          </p:cNvSpPr>
          <p:nvPr>
            <p:ph type="ftr" sz="quarter" idx="11"/>
          </p:nvPr>
        </p:nvSpPr>
        <p:spPr>
          <a:ln/>
        </p:spPr>
        <p:txBody>
          <a:bodyPr/>
          <a:lstStyle>
            <a:lvl1pPr>
              <a:defRPr/>
            </a:lvl1pPr>
          </a:lstStyle>
          <a:p>
            <a:pPr>
              <a:defRPr/>
            </a:pPr>
            <a:endParaRPr lang="en-US"/>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pPr>
                <a:defRPr/>
              </a:pPr>
              <a:t>‹#›</a:t>
            </a:fld>
            <a:endParaRPr lang="en-US"/>
          </a:p>
        </p:txBody>
      </p:sp>
    </p:spTree>
    <p:extLst>
      <p:ext uri="{BB962C8B-B14F-4D97-AF65-F5344CB8AC3E}">
        <p14:creationId xmlns:p14="http://schemas.microsoft.com/office/powerpoint/2010/main" val="123994722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ontent Placeholder 2"/>
          <p:cNvSpPr>
            <a:spLocks noGrp="1"/>
          </p:cNvSpPr>
          <p:nvPr>
            <p:ph sz="half" idx="1"/>
          </p:nvPr>
        </p:nvSpPr>
        <p:spPr>
          <a:xfrm>
            <a:off x="457200" y="1600200"/>
            <a:ext cx="8229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3924300"/>
            <a:ext cx="8229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9">
            <a:extLst>
              <a:ext uri="{FF2B5EF4-FFF2-40B4-BE49-F238E27FC236}">
                <a16:creationId xmlns:a16="http://schemas.microsoft.com/office/drawing/2014/main" xmlns="" id="{3884BED2-DC47-135D-EB80-87582A696AD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20">
            <a:extLst>
              <a:ext uri="{FF2B5EF4-FFF2-40B4-BE49-F238E27FC236}">
                <a16:creationId xmlns:a16="http://schemas.microsoft.com/office/drawing/2014/main" xmlns="" id="{16139172-2744-CCF6-B2B0-03AE0C62687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21">
            <a:extLst>
              <a:ext uri="{FF2B5EF4-FFF2-40B4-BE49-F238E27FC236}">
                <a16:creationId xmlns:a16="http://schemas.microsoft.com/office/drawing/2014/main" xmlns="" id="{BDA7A241-1E5C-BD7D-56E6-31A994775BB9}"/>
              </a:ext>
            </a:extLst>
          </p:cNvPr>
          <p:cNvSpPr>
            <a:spLocks noGrp="1" noChangeArrowheads="1"/>
          </p:cNvSpPr>
          <p:nvPr>
            <p:ph type="sldNum" sz="quarter" idx="12"/>
          </p:nvPr>
        </p:nvSpPr>
        <p:spPr>
          <a:ln/>
        </p:spPr>
        <p:txBody>
          <a:bodyPr/>
          <a:lstStyle>
            <a:lvl1pPr>
              <a:defRPr/>
            </a:lvl1pPr>
          </a:lstStyle>
          <a:p>
            <a:fld id="{9798C75E-ECC7-4199-9418-7035DC1C474E}" type="slidenum">
              <a:rPr lang="en-US" altLang="en-US"/>
              <a:pPr/>
              <a:t>‹#›</a:t>
            </a:fld>
            <a:endParaRPr lang="en-US" altLang="en-US"/>
          </a:p>
        </p:txBody>
      </p:sp>
    </p:spTree>
    <p:extLst>
      <p:ext uri="{BB962C8B-B14F-4D97-AF65-F5344CB8AC3E}">
        <p14:creationId xmlns:p14="http://schemas.microsoft.com/office/powerpoint/2010/main" val="2412775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8229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57200" y="3924300"/>
            <a:ext cx="8229600"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9">
            <a:extLst>
              <a:ext uri="{FF2B5EF4-FFF2-40B4-BE49-F238E27FC236}">
                <a16:creationId xmlns:a16="http://schemas.microsoft.com/office/drawing/2014/main" xmlns="" id="{EB2D4347-1BC0-C8F1-9116-07D4CBA403ED}"/>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20">
            <a:extLst>
              <a:ext uri="{FF2B5EF4-FFF2-40B4-BE49-F238E27FC236}">
                <a16:creationId xmlns:a16="http://schemas.microsoft.com/office/drawing/2014/main" xmlns="" id="{700AF548-1719-F85F-97AB-0C37B5AD47BF}"/>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21">
            <a:extLst>
              <a:ext uri="{FF2B5EF4-FFF2-40B4-BE49-F238E27FC236}">
                <a16:creationId xmlns:a16="http://schemas.microsoft.com/office/drawing/2014/main" xmlns="" id="{0B4F9D76-B6F5-DDB5-A61E-6D0E9182D682}"/>
              </a:ext>
            </a:extLst>
          </p:cNvPr>
          <p:cNvSpPr>
            <a:spLocks noGrp="1" noChangeArrowheads="1"/>
          </p:cNvSpPr>
          <p:nvPr>
            <p:ph type="sldNum" sz="quarter" idx="12"/>
          </p:nvPr>
        </p:nvSpPr>
        <p:spPr>
          <a:ln/>
        </p:spPr>
        <p:txBody>
          <a:bodyPr/>
          <a:lstStyle>
            <a:lvl1pPr>
              <a:defRPr/>
            </a:lvl1pPr>
          </a:lstStyle>
          <a:p>
            <a:fld id="{4EC650F0-FEC2-4EF6-ACBA-E4C3022316CD}" type="slidenum">
              <a:rPr lang="en-US" altLang="en-US"/>
              <a:pPr/>
              <a:t>‹#›</a:t>
            </a:fld>
            <a:endParaRPr lang="en-US" altLang="en-US"/>
          </a:p>
        </p:txBody>
      </p:sp>
    </p:spTree>
    <p:extLst>
      <p:ext uri="{BB962C8B-B14F-4D97-AF65-F5344CB8AC3E}">
        <p14:creationId xmlns:p14="http://schemas.microsoft.com/office/powerpoint/2010/main" val="1535023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Text Placeholder 2"/>
          <p:cNvSpPr>
            <a:spLocks noGrp="1"/>
          </p:cNvSpPr>
          <p:nvPr>
            <p:ph type="body" sz="half" idx="1"/>
          </p:nvPr>
        </p:nvSpPr>
        <p:spPr>
          <a:xfrm>
            <a:off x="457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9">
            <a:extLst>
              <a:ext uri="{FF2B5EF4-FFF2-40B4-BE49-F238E27FC236}">
                <a16:creationId xmlns:a16="http://schemas.microsoft.com/office/drawing/2014/main" xmlns="" id="{651E9E7A-0E67-FECA-101C-C39D4626EEA1}"/>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20">
            <a:extLst>
              <a:ext uri="{FF2B5EF4-FFF2-40B4-BE49-F238E27FC236}">
                <a16:creationId xmlns:a16="http://schemas.microsoft.com/office/drawing/2014/main" xmlns="" id="{B8D0C3DD-B991-CBEA-3942-FE7E36C934DD}"/>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21">
            <a:extLst>
              <a:ext uri="{FF2B5EF4-FFF2-40B4-BE49-F238E27FC236}">
                <a16:creationId xmlns:a16="http://schemas.microsoft.com/office/drawing/2014/main" xmlns="" id="{D565F9DE-7A55-2DD2-5173-FB786814E250}"/>
              </a:ext>
            </a:extLst>
          </p:cNvPr>
          <p:cNvSpPr>
            <a:spLocks noGrp="1" noChangeArrowheads="1"/>
          </p:cNvSpPr>
          <p:nvPr>
            <p:ph type="sldNum" sz="quarter" idx="12"/>
          </p:nvPr>
        </p:nvSpPr>
        <p:spPr>
          <a:ln/>
        </p:spPr>
        <p:txBody>
          <a:bodyPr/>
          <a:lstStyle>
            <a:lvl1pPr>
              <a:defRPr/>
            </a:lvl1pPr>
          </a:lstStyle>
          <a:p>
            <a:fld id="{983D869C-3AEC-418D-9A3A-CA5A12ACACFA}" type="slidenum">
              <a:rPr lang="en-US" altLang="en-US"/>
              <a:pPr/>
              <a:t>‹#›</a:t>
            </a:fld>
            <a:endParaRPr lang="en-US" altLang="en-US"/>
          </a:p>
        </p:txBody>
      </p:sp>
    </p:spTree>
    <p:extLst>
      <p:ext uri="{BB962C8B-B14F-4D97-AF65-F5344CB8AC3E}">
        <p14:creationId xmlns:p14="http://schemas.microsoft.com/office/powerpoint/2010/main" val="179410328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sr-Cyrl-R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7286216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86307321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sr-Cyrl-R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7658850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p:txBody>
          <a:bodyPr/>
          <a:lstStyle/>
          <a:p>
            <a:fld id="{6A1A89D8-954B-48C1-A184-2C97A83E4AAF}" type="datetimeFigureOut">
              <a:rPr lang="en-US" smtClean="0"/>
              <a:pPr/>
              <a:t>9/20/2023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85FFAD-9C3B-4E4B-8F52-31608BD336BC}"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5149022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sr-Cyrl-R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7" name="Date Placeholder 6"/>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8" name="Footer Placeholder 7"/>
          <p:cNvSpPr>
            <a:spLocks noGrp="1"/>
          </p:cNvSpPr>
          <p:nvPr>
            <p:ph type="ftr" sz="quarter" idx="11"/>
          </p:nvPr>
        </p:nvSpPr>
        <p:spPr/>
        <p:txBody>
          <a:bodyPr/>
          <a:lstStyle/>
          <a:p>
            <a:endParaRPr lang="sr-Cyrl-RS">
              <a:solidFill>
                <a:prstClr val="black">
                  <a:tint val="75000"/>
                </a:prstClr>
              </a:solidFill>
            </a:endParaRPr>
          </a:p>
        </p:txBody>
      </p:sp>
      <p:sp>
        <p:nvSpPr>
          <p:cNvPr id="9" name="Slide Number Placeholder 8"/>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73258786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Date Placeholder 2"/>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4" name="Footer Placeholder 3"/>
          <p:cNvSpPr>
            <a:spLocks noGrp="1"/>
          </p:cNvSpPr>
          <p:nvPr>
            <p:ph type="ftr" sz="quarter" idx="11"/>
          </p:nvPr>
        </p:nvSpPr>
        <p:spPr/>
        <p:txBody>
          <a:bodyPr/>
          <a:lstStyle/>
          <a:p>
            <a:endParaRPr lang="sr-Cyrl-RS">
              <a:solidFill>
                <a:prstClr val="black">
                  <a:tint val="75000"/>
                </a:prstClr>
              </a:solidFill>
            </a:endParaRPr>
          </a:p>
        </p:txBody>
      </p:sp>
      <p:sp>
        <p:nvSpPr>
          <p:cNvPr id="5" name="Slide Number Placeholder 4"/>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59652068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3" name="Footer Placeholder 2"/>
          <p:cNvSpPr>
            <a:spLocks noGrp="1"/>
          </p:cNvSpPr>
          <p:nvPr>
            <p:ph type="ftr" sz="quarter" idx="11"/>
          </p:nvPr>
        </p:nvSpPr>
        <p:spPr/>
        <p:txBody>
          <a:bodyPr/>
          <a:lstStyle/>
          <a:p>
            <a:endParaRPr lang="sr-Cyrl-RS">
              <a:solidFill>
                <a:prstClr val="black">
                  <a:tint val="75000"/>
                </a:prstClr>
              </a:solidFill>
            </a:endParaRPr>
          </a:p>
        </p:txBody>
      </p:sp>
      <p:sp>
        <p:nvSpPr>
          <p:cNvPr id="4" name="Slide Number Placeholder 3"/>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71493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sr-Cyrl-R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29563232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sr-Cyrl-R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r-Cyrl-R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6" name="Footer Placeholder 5"/>
          <p:cNvSpPr>
            <a:spLocks noGrp="1"/>
          </p:cNvSpPr>
          <p:nvPr>
            <p:ph type="ftr" sz="quarter" idx="11"/>
          </p:nvPr>
        </p:nvSpPr>
        <p:spPr/>
        <p:txBody>
          <a:bodyPr/>
          <a:lstStyle/>
          <a:p>
            <a:endParaRPr lang="sr-Cyrl-RS">
              <a:solidFill>
                <a:prstClr val="black">
                  <a:tint val="75000"/>
                </a:prstClr>
              </a:solidFill>
            </a:endParaRPr>
          </a:p>
        </p:txBody>
      </p:sp>
      <p:sp>
        <p:nvSpPr>
          <p:cNvPr id="7" name="Slide Number Placeholder 6"/>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0112527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r-Cyrl-R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4313265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sr-Cyrl-R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10"/>
          </p:nvPr>
        </p:nvSpPr>
        <p:spPr/>
        <p:txBody>
          <a:body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11"/>
          </p:nvPr>
        </p:nvSpPr>
        <p:spPr/>
        <p:txBody>
          <a:bodyPr/>
          <a:lstStyle/>
          <a:p>
            <a:endParaRPr lang="sr-Cyrl-RS">
              <a:solidFill>
                <a:prstClr val="black">
                  <a:tint val="75000"/>
                </a:prstClr>
              </a:solidFill>
            </a:endParaRPr>
          </a:p>
        </p:txBody>
      </p:sp>
      <p:sp>
        <p:nvSpPr>
          <p:cNvPr id="6" name="Slide Number Placeholder 5"/>
          <p:cNvSpPr>
            <a:spLocks noGrp="1"/>
          </p:cNvSpPr>
          <p:nvPr>
            <p:ph type="sldNum" sz="quarter" idx="12"/>
          </p:nvPr>
        </p:nvSpPr>
        <p:spPr/>
        <p:txBody>
          <a:body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150263321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Table Placeholder 2"/>
          <p:cNvSpPr>
            <a:spLocks noGrp="1"/>
          </p:cNvSpPr>
          <p:nvPr>
            <p:ph type="tbl" idx="1"/>
          </p:nvPr>
        </p:nvSpPr>
        <p:spPr>
          <a:xfrm>
            <a:off x="457200" y="1600200"/>
            <a:ext cx="8229600" cy="4495800"/>
          </a:xfrm>
        </p:spPr>
        <p:txBody>
          <a:bodyPr/>
          <a:lstStyle/>
          <a:p>
            <a:pPr lvl="0"/>
            <a:endParaRPr lang="sr-Latn-RS" noProof="0" smtClean="0"/>
          </a:p>
        </p:txBody>
      </p:sp>
      <p:sp>
        <p:nvSpPr>
          <p:cNvPr id="4" name="Rectangle 19"/>
          <p:cNvSpPr>
            <a:spLocks noGrp="1" noChangeArrowheads="1"/>
          </p:cNvSpPr>
          <p:nvPr>
            <p:ph type="dt" sz="half" idx="10"/>
          </p:nvPr>
        </p:nvSpPr>
        <p:spPr>
          <a:ln/>
        </p:spPr>
        <p:txBody>
          <a:bodyPr/>
          <a:lstStyle>
            <a:lvl1pPr>
              <a:defRPr/>
            </a:lvl1pPr>
          </a:lstStyle>
          <a:p>
            <a:pPr>
              <a:defRPr/>
            </a:pPr>
            <a:endParaRPr lang="en-US">
              <a:solidFill>
                <a:prstClr val="black">
                  <a:tint val="75000"/>
                </a:prstClr>
              </a:solidFill>
            </a:endParaRPr>
          </a:p>
        </p:txBody>
      </p:sp>
      <p:sp>
        <p:nvSpPr>
          <p:cNvPr id="5" name="Rectangle 20"/>
          <p:cNvSpPr>
            <a:spLocks noGrp="1" noChangeArrowheads="1"/>
          </p:cNvSpPr>
          <p:nvPr>
            <p:ph type="ftr" sz="quarter" idx="11"/>
          </p:nvPr>
        </p:nvSpPr>
        <p:spPr>
          <a:ln/>
        </p:spPr>
        <p:txBody>
          <a:bodyPr/>
          <a:lstStyle>
            <a:lvl1pPr>
              <a:defRPr/>
            </a:lvl1pPr>
          </a:lstStyle>
          <a:p>
            <a:pPr>
              <a:defRPr/>
            </a:pPr>
            <a:endParaRPr lang="en-US">
              <a:solidFill>
                <a:prstClr val="black">
                  <a:tint val="75000"/>
                </a:prstClr>
              </a:solidFill>
            </a:endParaRPr>
          </a:p>
        </p:txBody>
      </p:sp>
      <p:sp>
        <p:nvSpPr>
          <p:cNvPr id="6" name="Rectangle 21"/>
          <p:cNvSpPr>
            <a:spLocks noGrp="1" noChangeArrowheads="1"/>
          </p:cNvSpPr>
          <p:nvPr>
            <p:ph type="sldNum" sz="quarter" idx="12"/>
          </p:nvPr>
        </p:nvSpPr>
        <p:spPr>
          <a:ln/>
        </p:spPr>
        <p:txBody>
          <a:bodyPr/>
          <a:lstStyle>
            <a:lvl1pPr>
              <a:defRPr/>
            </a:lvl1pPr>
          </a:lstStyle>
          <a:p>
            <a:pPr>
              <a:defRPr/>
            </a:pPr>
            <a:fld id="{52B81CA0-2090-43E1-8EB9-EC8AFA2B619A}"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66480684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dgm">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sr-Latn-RS"/>
          </a:p>
        </p:txBody>
      </p:sp>
      <p:sp>
        <p:nvSpPr>
          <p:cNvPr id="3" name="SmartArt Placeholder 2"/>
          <p:cNvSpPr>
            <a:spLocks noGrp="1"/>
          </p:cNvSpPr>
          <p:nvPr>
            <p:ph type="dgm" idx="1"/>
          </p:nvPr>
        </p:nvSpPr>
        <p:spPr>
          <a:xfrm>
            <a:off x="457200" y="1600200"/>
            <a:ext cx="8229600" cy="4525963"/>
          </a:xfrm>
        </p:spPr>
        <p:txBody>
          <a:bodyPr/>
          <a:lstStyle/>
          <a:p>
            <a:pPr lvl="0"/>
            <a:endParaRPr lang="sr-Latn-RS" noProof="0" smtClean="0"/>
          </a:p>
        </p:txBody>
      </p:sp>
      <p:sp>
        <p:nvSpPr>
          <p:cNvPr id="4" name="Rectangle 2"/>
          <p:cNvSpPr>
            <a:spLocks noGrp="1" noChangeArrowheads="1"/>
          </p:cNvSpPr>
          <p:nvPr>
            <p:ph type="dt" sz="half" idx="10"/>
          </p:nvPr>
        </p:nvSpPr>
        <p:spPr>
          <a:ln/>
        </p:spPr>
        <p:txBody>
          <a:bodyPr/>
          <a:lstStyle>
            <a:lvl1pPr>
              <a:defRPr/>
            </a:lvl1pPr>
          </a:lstStyle>
          <a:p>
            <a:pPr>
              <a:defRPr/>
            </a:pPr>
            <a:endParaRPr lang="sr-Cyrl-RS">
              <a:solidFill>
                <a:prstClr val="black">
                  <a:tint val="75000"/>
                </a:prstClr>
              </a:solidFill>
            </a:endParaRPr>
          </a:p>
        </p:txBody>
      </p:sp>
      <p:sp>
        <p:nvSpPr>
          <p:cNvPr id="5" name="Rectangle 3"/>
          <p:cNvSpPr>
            <a:spLocks noGrp="1" noChangeArrowheads="1"/>
          </p:cNvSpPr>
          <p:nvPr>
            <p:ph type="sldNum" sz="quarter" idx="11"/>
          </p:nvPr>
        </p:nvSpPr>
        <p:spPr>
          <a:ln/>
        </p:spPr>
        <p:txBody>
          <a:bodyPr/>
          <a:lstStyle>
            <a:lvl1pPr>
              <a:defRPr/>
            </a:lvl1pPr>
          </a:lstStyle>
          <a:p>
            <a:pPr>
              <a:defRPr/>
            </a:pPr>
            <a:fld id="{F3E76A3F-17C7-437E-97F3-33B4781F6ADB}" type="slidenum">
              <a:rPr lang="sr-Cyrl-RS">
                <a:solidFill>
                  <a:prstClr val="black">
                    <a:tint val="75000"/>
                  </a:prstClr>
                </a:solidFill>
              </a:rPr>
              <a:pPr>
                <a:defRPr/>
              </a:pPr>
              <a:t>‹#›</a:t>
            </a:fld>
            <a:endParaRPr lang="sr-Cyrl-RS">
              <a:solidFill>
                <a:prstClr val="black">
                  <a:tint val="75000"/>
                </a:prstClr>
              </a:solidFill>
            </a:endParaRPr>
          </a:p>
        </p:txBody>
      </p:sp>
      <p:sp>
        <p:nvSpPr>
          <p:cNvPr id="6" name="Rectangle 14"/>
          <p:cNvSpPr>
            <a:spLocks noGrp="1" noChangeArrowheads="1"/>
          </p:cNvSpPr>
          <p:nvPr>
            <p:ph type="ftr" sz="quarter" idx="12"/>
          </p:nvPr>
        </p:nvSpPr>
        <p:spPr>
          <a:ln/>
        </p:spPr>
        <p:txBody>
          <a:bodyPr/>
          <a:lstStyle>
            <a:lvl1pPr>
              <a:defRPr/>
            </a:lvl1pPr>
          </a:lstStyle>
          <a:p>
            <a:pPr>
              <a:defRPr/>
            </a:pPr>
            <a:endParaRPr lang="sr-Cyrl-RS">
              <a:solidFill>
                <a:prstClr val="black">
                  <a:tint val="75000"/>
                </a:prstClr>
              </a:solidFill>
            </a:endParaRPr>
          </a:p>
        </p:txBody>
      </p:sp>
    </p:spTree>
    <p:extLst>
      <p:ext uri="{BB962C8B-B14F-4D97-AF65-F5344CB8AC3E}">
        <p14:creationId xmlns:p14="http://schemas.microsoft.com/office/powerpoint/2010/main" val="35952581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a:t>Click to edit Master title style</a:t>
            </a:r>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a:t>Click to edit Master title style</a:t>
            </a:r>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5026" y="1859759"/>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6" name="Content Placeholder 5"/>
          <p:cNvSpPr>
            <a:spLocks noGrp="1"/>
          </p:cNvSpPr>
          <p:nvPr>
            <p:ph sz="quarter" idx="4"/>
          </p:nvPr>
        </p:nvSpPr>
        <p:spPr>
          <a:xfrm>
            <a:off x="4645026"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7" name="Date Placeholder 6"/>
          <p:cNvSpPr>
            <a:spLocks noGrp="1"/>
          </p:cNvSpPr>
          <p:nvPr>
            <p:ph type="dt" sz="half" idx="10"/>
          </p:nvPr>
        </p:nvSpPr>
        <p:spPr/>
        <p:txBody>
          <a:bodyPr/>
          <a:lstStyle/>
          <a:p>
            <a:fld id="{6A1A89D8-954B-48C1-A184-2C97A83E4AAF}" type="datetimeFigureOut">
              <a:rPr lang="en-US" smtClean="0"/>
              <a:pPr/>
              <a:t>9/20/2023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a:t>Click to edit Master title style</a:t>
            </a:r>
          </a:p>
        </p:txBody>
      </p:sp>
      <p:sp>
        <p:nvSpPr>
          <p:cNvPr id="3" name="Date Placeholder 2"/>
          <p:cNvSpPr>
            <a:spLocks noGrp="1"/>
          </p:cNvSpPr>
          <p:nvPr>
            <p:ph type="dt" sz="half" idx="10"/>
          </p:nvPr>
        </p:nvSpPr>
        <p:spPr/>
        <p:txBody>
          <a:bodyPr/>
          <a:lstStyle/>
          <a:p>
            <a:fld id="{6A1A89D8-954B-48C1-A184-2C97A83E4AAF}" type="datetimeFigureOut">
              <a:rPr lang="en-US" smtClean="0"/>
              <a:pPr/>
              <a:t>9/20/2023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A1A89D8-954B-48C1-A184-2C97A83E4AAF}" type="datetimeFigureOut">
              <a:rPr lang="en-US" smtClean="0"/>
              <a:pPr/>
              <a:t>9/20/2023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a:t>Click to edit Master title style</a:t>
            </a:r>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5" name="Date Placeholder 4"/>
          <p:cNvSpPr>
            <a:spLocks noGrp="1"/>
          </p:cNvSpPr>
          <p:nvPr>
            <p:ph type="dt" sz="half" idx="10"/>
          </p:nvPr>
        </p:nvSpPr>
        <p:spPr/>
        <p:txBody>
          <a:bodyPr/>
          <a:lstStyle/>
          <a:p>
            <a:fld id="{6A1A89D8-954B-48C1-A184-2C97A83E4AAF}"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85FFAD-9C3B-4E4B-8F52-31608BD336B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8"/>
            <a:ext cx="2212848" cy="1582621"/>
          </a:xfrm>
        </p:spPr>
        <p:txBody>
          <a:bodyPr vert="horz" lIns="45720" tIns="45720" rIns="45720" bIns="45720" anchor="b"/>
          <a:lstStyle>
            <a:lvl1pPr algn="l">
              <a:buNone/>
              <a:defRPr sz="2000" b="1">
                <a:solidFill>
                  <a:schemeClr val="tx2"/>
                </a:solidFill>
              </a:defRPr>
            </a:lvl1pPr>
          </a:lstStyle>
          <a:p>
            <a:r>
              <a:rPr kumimoji="0" lang="en-US"/>
              <a:t>Click to edit Master title style</a:t>
            </a:r>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6A1A89D8-954B-48C1-A184-2C97A83E4AAF}" type="datetimeFigureOut">
              <a:rPr lang="en-US" smtClean="0"/>
              <a:pPr/>
              <a:t>9/20/2023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2"/>
            <a:ext cx="609600" cy="365125"/>
          </a:xfrm>
        </p:spPr>
        <p:txBody>
          <a:bodyPr/>
          <a:lstStyle/>
          <a:p>
            <a:fld id="{2385FFAD-9C3B-4E4B-8F52-31608BD336BC}"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7"/>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80000"/>
                <a:satMod val="400000"/>
              </a:schemeClr>
            </a:gs>
            <a:gs pos="25000">
              <a:schemeClr val="bg2">
                <a:tint val="83000"/>
                <a:satMod val="320000"/>
              </a:schemeClr>
            </a:gs>
            <a:gs pos="100000">
              <a:schemeClr val="bg2">
                <a:shade val="15000"/>
                <a:satMod val="320000"/>
              </a:schemeClr>
            </a:gs>
          </a:gsLst>
          <a:path path="circle">
            <a:fillToRect l="10000" t="110000" r="10000" b="100000"/>
          </a:path>
          <a:tileRect/>
        </a:gradFill>
        <a:effectLst/>
      </p:bgPr>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a:t>Click to edit Master title style</a:t>
            </a:r>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0" name="Date Placeholder 9"/>
          <p:cNvSpPr>
            <a:spLocks noGrp="1"/>
          </p:cNvSpPr>
          <p:nvPr>
            <p:ph type="dt" sz="half" idx="2"/>
          </p:nvPr>
        </p:nvSpPr>
        <p:spPr>
          <a:xfrm>
            <a:off x="457200" y="6356352"/>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6A1A89D8-954B-48C1-A184-2C97A83E4AAF}" type="datetimeFigureOut">
              <a:rPr lang="en-US" smtClean="0"/>
              <a:pPr/>
              <a:t>9/20/2023</a:t>
            </a:fld>
            <a:endParaRPr lang="en-US"/>
          </a:p>
        </p:txBody>
      </p:sp>
      <p:sp>
        <p:nvSpPr>
          <p:cNvPr id="22" name="Footer Placeholder 21"/>
          <p:cNvSpPr>
            <a:spLocks noGrp="1"/>
          </p:cNvSpPr>
          <p:nvPr>
            <p:ph type="ftr" sz="quarter" idx="3"/>
          </p:nvPr>
        </p:nvSpPr>
        <p:spPr>
          <a:xfrm>
            <a:off x="2667000" y="6356352"/>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2"/>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385FFAD-9C3B-4E4B-8F52-31608BD336BC}"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2"/>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9AA78A-518D-4B49-AF35-1AF5262C4F78}" type="datetimeFigureOut">
              <a:rPr lang="en-US" smtClean="0"/>
              <a:t>9/20/2023</a:t>
            </a:fld>
            <a:endParaRPr lang="en-US"/>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354AF1-C544-46D8-BF7D-EC0CDA46E2E5}" type="slidenum">
              <a:rPr lang="en-US" smtClean="0"/>
              <a:t>‹#›</a:t>
            </a:fld>
            <a:endParaRPr lang="en-US"/>
          </a:p>
        </p:txBody>
      </p:sp>
    </p:spTree>
    <p:extLst>
      <p:ext uri="{BB962C8B-B14F-4D97-AF65-F5344CB8AC3E}">
        <p14:creationId xmlns:p14="http://schemas.microsoft.com/office/powerpoint/2010/main" val="41643358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sr-Cyrl-R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r-Cyrl-R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D9CD3E-37F4-4003-BE3A-F1F4B17158EC}" type="datetimeFigureOut">
              <a:rPr lang="sr-Cyrl-RS" smtClean="0">
                <a:solidFill>
                  <a:prstClr val="black">
                    <a:tint val="75000"/>
                  </a:prstClr>
                </a:solidFill>
              </a:rPr>
              <a:pPr/>
              <a:t>20.9.2023</a:t>
            </a:fld>
            <a:endParaRPr lang="sr-Cyrl-R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r-Cyrl-R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1DDC3F-D0FE-4D7D-82C9-8B331D3F3220}" type="slidenum">
              <a:rPr lang="sr-Cyrl-RS" smtClean="0">
                <a:solidFill>
                  <a:prstClr val="black">
                    <a:tint val="75000"/>
                  </a:prstClr>
                </a:solidFill>
              </a:rPr>
              <a:pPr/>
              <a:t>‹#›</a:t>
            </a:fld>
            <a:endParaRPr lang="sr-Cyrl-RS">
              <a:solidFill>
                <a:prstClr val="black">
                  <a:tint val="75000"/>
                </a:prstClr>
              </a:solidFill>
            </a:endParaRPr>
          </a:p>
        </p:txBody>
      </p:sp>
    </p:spTree>
    <p:extLst>
      <p:ext uri="{BB962C8B-B14F-4D97-AF65-F5344CB8AC3E}">
        <p14:creationId xmlns:p14="http://schemas.microsoft.com/office/powerpoint/2010/main" val="334538055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13.xml"/><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22.png"/></Relationships>
</file>

<file path=ppt/slides/_rels/slide2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3.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3.xml"/></Relationships>
</file>

<file path=ppt/slides/_rels/slide4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5.xml"/></Relationships>
</file>

<file path=ppt/slides/_rels/slide5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26.xml"/><Relationship Id="rId4" Type="http://schemas.openxmlformats.org/officeDocument/2006/relationships/image" Target="../media/image40.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ounded Rectangle 1"/>
          <p:cNvSpPr/>
          <p:nvPr/>
        </p:nvSpPr>
        <p:spPr>
          <a:xfrm>
            <a:off x="2000232" y="1071548"/>
            <a:ext cx="5943600" cy="789943"/>
          </a:xfrm>
          <a:prstGeom prst="roundRect">
            <a:avLst/>
          </a:prstGeom>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3200" b="1"/>
              <a:t>Women’s Health Care</a:t>
            </a:r>
            <a:endParaRPr lang="en-US" sz="3200" b="1" dirty="0"/>
          </a:p>
        </p:txBody>
      </p:sp>
      <p:pic>
        <p:nvPicPr>
          <p:cNvPr id="2050" name="Picture 2" descr="C:\Documents and Settings\Darko\Desktop\Picture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932943"/>
            <a:ext cx="7058286" cy="4086857"/>
          </a:xfrm>
          <a:prstGeom prst="roundRect">
            <a:avLst>
              <a:gd name="adj" fmla="val 16667"/>
            </a:avLst>
          </a:prstGeom>
          <a:ln>
            <a:noFill/>
          </a:ln>
          <a:effectLst>
            <a:glow rad="63500">
              <a:schemeClr val="accent3">
                <a:satMod val="175000"/>
                <a:alpha val="40000"/>
              </a:schemeClr>
            </a:glow>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rot="311855">
            <a:off x="4056207" y="4177001"/>
            <a:ext cx="2590800" cy="1200329"/>
          </a:xfrm>
          <a:prstGeom prst="rect">
            <a:avLst/>
          </a:prstGeom>
          <a:noFill/>
          <a:ln>
            <a:noFill/>
          </a:ln>
          <a:effectLst/>
        </p:spPr>
        <p:txBody>
          <a:bodyPr wrap="square" rtlCol="0">
            <a:spAutoFit/>
          </a:bodyPr>
          <a:lstStyle/>
          <a:p>
            <a:r>
              <a:rPr lang="sr-Latn-CS" sz="3600" dirty="0">
                <a:solidFill>
                  <a:schemeClr val="bg1"/>
                </a:solidFill>
              </a:rPr>
              <a:t>  Women’s Health</a:t>
            </a:r>
          </a:p>
        </p:txBody>
      </p:sp>
    </p:spTree>
    <p:extLst>
      <p:ext uri="{BB962C8B-B14F-4D97-AF65-F5344CB8AC3E}">
        <p14:creationId xmlns:p14="http://schemas.microsoft.com/office/powerpoint/2010/main" val="7347160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1"/>
          <p:cNvSpPr>
            <a:spLocks noChangeArrowheads="1"/>
          </p:cNvSpPr>
          <p:nvPr/>
        </p:nvSpPr>
        <p:spPr bwMode="auto">
          <a:xfrm rot="10800000" flipV="1">
            <a:off x="323529" y="1206657"/>
            <a:ext cx="4919987" cy="483209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algn="ctr" eaLnBrk="0" fontAlgn="base" hangingPunct="0">
              <a:spcBef>
                <a:spcPct val="0"/>
              </a:spcBef>
              <a:spcAft>
                <a:spcPct val="0"/>
              </a:spcAft>
              <a:buClr>
                <a:schemeClr val="accent3">
                  <a:lumMod val="60000"/>
                  <a:lumOff val="40000"/>
                </a:schemeClr>
              </a:buClr>
              <a:buFont typeface="Wingdings" pitchFamily="2" charset="2"/>
              <a:buChar char="ü"/>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Cervical cancer screening according to the National Cervical Cancer Prevention Programme </a:t>
            </a:r>
          </a:p>
          <a:p>
            <a:pPr marL="0" marR="0" lvl="0" indent="0" algn="ctr" defTabSz="914400" rtl="0" eaLnBrk="0" fontAlgn="base" latinLnBrk="0" hangingPunct="0">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lvl="0" algn="ctr" eaLnBrk="0" fontAlgn="base" hangingPunct="0">
              <a:spcBef>
                <a:spcPct val="0"/>
              </a:spcBef>
              <a:spcAft>
                <a:spcPct val="0"/>
              </a:spcAft>
              <a:buClr>
                <a:schemeClr val="accent3">
                  <a:lumMod val="60000"/>
                  <a:lumOff val="40000"/>
                </a:schemeClr>
              </a:buClr>
              <a:buFont typeface="Wingdings" pitchFamily="2" charset="2"/>
              <a:buChar char="ü"/>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Breast cancer screening according to the National Breast Cancer Prevention Programme</a:t>
            </a:r>
          </a:p>
          <a:p>
            <a:pPr marL="0" marR="0" lvl="0" indent="0" algn="ctr" defTabSz="914400" rtl="0" eaLnBrk="0" fontAlgn="base" latinLnBrk="0" hangingPunct="0">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ü"/>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The provision of screening and STD treatment, voluntary confidential counselling and HIV testing for women</a:t>
            </a:r>
          </a:p>
          <a:p>
            <a:pPr marL="0" marR="0" lvl="0" indent="0" algn="ctr" defTabSz="914400" rtl="0" eaLnBrk="0" fontAlgn="base" latinLnBrk="0" hangingPunct="0">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ü"/>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Prenatal family planning counselling.</a:t>
            </a: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p:txBody>
      </p:sp>
      <p:pic>
        <p:nvPicPr>
          <p:cNvPr id="2052" name="Picture 4" descr="C:\Documents and Settings\Darko\Desktop\nove slike\997x555xwhat-is-a-smear-test-2.jpg.pagespeed.ic.bqaOOg1Ck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86653" y="892408"/>
            <a:ext cx="3133820" cy="174450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3" name="Picture 5" descr="C:\Documents and Settings\Darko\Desktop\nove slike\shutterstock_9091988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24129" y="2650810"/>
            <a:ext cx="3133691" cy="185831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50" name="Picture 2" descr="C:\Documents and Settings\Darko\Desktop\nove slike\326525-breast-cancer77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64063" y="4653136"/>
            <a:ext cx="3400425" cy="1943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5528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049" name="Rectangle 1"/>
          <p:cNvSpPr>
            <a:spLocks noChangeArrowheads="1"/>
          </p:cNvSpPr>
          <p:nvPr/>
        </p:nvSpPr>
        <p:spPr bwMode="auto">
          <a:xfrm>
            <a:off x="571472" y="1290248"/>
            <a:ext cx="7744944"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marL="0" marR="0" lvl="0" indent="0" algn="just"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Ø"/>
              <a:tabLst/>
            </a:pPr>
            <a:r>
              <a:rPr lang="en-US" sz="2200" dirty="0">
                <a:latin typeface="Times New Roman" pitchFamily="18" charset="0"/>
                <a:ea typeface="Calibri" pitchFamily="34" charset="0"/>
                <a:cs typeface="Times New Roman" pitchFamily="18" charset="0"/>
              </a:rPr>
              <a:t> </a:t>
            </a:r>
            <a:r>
              <a:rPr lang="sr-Latn-RS" sz="2200" dirty="0">
                <a:latin typeface="Times New Roman" pitchFamily="18" charset="0"/>
                <a:ea typeface="Calibri" pitchFamily="34" charset="0"/>
                <a:cs typeface="Times New Roman" pitchFamily="18" charset="0"/>
              </a:rPr>
              <a:t>The coverage of young persons (aged 10-19 years) and population by means of counselling services, particularly when it comes to marriage, family planning and responsible parenting, the number of lectures, seminars, TV appearances, the disease incidence and mortality rates among women dying from diseases affecting human reproduction.</a:t>
            </a:r>
          </a:p>
          <a:p>
            <a:pPr marL="0" marR="0" lvl="0" indent="0" algn="just" defTabSz="914400" rtl="0" eaLnBrk="0" fontAlgn="base" latinLnBrk="0" hangingPunct="0">
              <a:lnSpc>
                <a:spcPct val="100000"/>
              </a:lnSpc>
              <a:spcBef>
                <a:spcPct val="0"/>
              </a:spcBef>
              <a:spcAft>
                <a:spcPct val="0"/>
              </a:spcAft>
              <a:buClr>
                <a:schemeClr val="accent3">
                  <a:lumMod val="60000"/>
                  <a:lumOff val="40000"/>
                </a:schemeClr>
              </a:buClr>
              <a:buSzTx/>
              <a:tabLst/>
            </a:pPr>
            <a:endParaRPr lang="en-US" sz="2200" dirty="0">
              <a:latin typeface="Times New Roman" pitchFamily="18" charset="0"/>
              <a:cs typeface="Times New Roman" pitchFamily="18" charset="0"/>
            </a:endParaRPr>
          </a:p>
        </p:txBody>
      </p:sp>
      <p:sp>
        <p:nvSpPr>
          <p:cNvPr id="11" name="TextBox 10"/>
          <p:cNvSpPr txBox="1"/>
          <p:nvPr/>
        </p:nvSpPr>
        <p:spPr>
          <a:xfrm>
            <a:off x="571472" y="1196754"/>
            <a:ext cx="5500726"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Indicators</a:t>
            </a:r>
            <a:r>
              <a:rPr lang="en-US" sz="2200" b="1" dirty="0">
                <a:latin typeface="Times New Roman" pitchFamily="18" charset="0"/>
                <a:cs typeface="Times New Roman" pitchFamily="18" charset="0"/>
              </a:rPr>
              <a:t>:</a:t>
            </a:r>
          </a:p>
        </p:txBody>
      </p:sp>
      <p:sp>
        <p:nvSpPr>
          <p:cNvPr id="2" name="TextBox 1"/>
          <p:cNvSpPr txBox="1"/>
          <p:nvPr/>
        </p:nvSpPr>
        <p:spPr>
          <a:xfrm>
            <a:off x="571472" y="3875557"/>
            <a:ext cx="7744944" cy="2800767"/>
          </a:xfrm>
          <a:prstGeom prst="rect">
            <a:avLst/>
          </a:prstGeom>
          <a:noFill/>
        </p:spPr>
        <p:txBody>
          <a:bodyPr wrap="square" rtlCol="0">
            <a:spAutoFit/>
          </a:bodyPr>
          <a:lstStyle/>
          <a:p>
            <a:pPr lvl="0" algn="just" fontAlgn="base">
              <a:spcBef>
                <a:spcPct val="0"/>
              </a:spcBef>
              <a:spcAft>
                <a:spcPct val="0"/>
              </a:spcAft>
              <a:buClr>
                <a:schemeClr val="accent3">
                  <a:lumMod val="60000"/>
                  <a:lumOff val="40000"/>
                </a:schemeClr>
              </a:buClr>
              <a:buFont typeface="Wingdings" pitchFamily="2" charset="2"/>
              <a:buChar char="Ø"/>
            </a:pPr>
            <a:r>
              <a:rPr lang="sr-Latn-RS" sz="2200" dirty="0">
                <a:latin typeface="Times New Roman" pitchFamily="18" charset="0"/>
                <a:ea typeface="Calibri" pitchFamily="34" charset="0"/>
                <a:cs typeface="Times New Roman" pitchFamily="18" charset="0"/>
              </a:rPr>
              <a:t> Giving birth to healthy and wanted posterity: natality rates; fertility rates; gross and</a:t>
            </a:r>
            <a:r>
              <a:rPr lang="en-US" sz="2200" dirty="0">
                <a:latin typeface="Times New Roman" pitchFamily="18" charset="0"/>
                <a:ea typeface="Calibri" pitchFamily="34" charset="0"/>
                <a:cs typeface="Times New Roman" pitchFamily="18" charset="0"/>
              </a:rPr>
              <a:t> net </a:t>
            </a:r>
            <a:r>
              <a:rPr lang="sr-Latn-RS" sz="2200" dirty="0">
                <a:latin typeface="Times New Roman" pitchFamily="18" charset="0"/>
                <a:ea typeface="Calibri" pitchFamily="34" charset="0"/>
                <a:cs typeface="Times New Roman" pitchFamily="18" charset="0"/>
              </a:rPr>
              <a:t>reproduction rates, stillbirth rates, premature birth and low birth weight infants statistics, nupciality rate, divorce statistics. </a:t>
            </a:r>
          </a:p>
          <a:p>
            <a:pPr lvl="0" algn="just" fontAlgn="base">
              <a:spcBef>
                <a:spcPct val="0"/>
              </a:spcBef>
              <a:spcAft>
                <a:spcPct val="0"/>
              </a:spcAft>
              <a:buClr>
                <a:schemeClr val="accent3">
                  <a:lumMod val="60000"/>
                  <a:lumOff val="40000"/>
                </a:schemeClr>
              </a:buClr>
            </a:pPr>
            <a:endParaRPr lang="sr-Latn-RS" sz="2200" dirty="0">
              <a:latin typeface="Times New Roman" pitchFamily="18" charset="0"/>
              <a:ea typeface="Calibri" pitchFamily="34" charset="0"/>
              <a:cs typeface="Times New Roman" pitchFamily="18" charset="0"/>
            </a:endParaRPr>
          </a:p>
          <a:p>
            <a:pPr lvl="0" algn="just" fontAlgn="base">
              <a:spcBef>
                <a:spcPct val="0"/>
              </a:spcBef>
              <a:spcAft>
                <a:spcPct val="0"/>
              </a:spcAft>
              <a:buClr>
                <a:schemeClr val="accent3">
                  <a:lumMod val="60000"/>
                  <a:lumOff val="40000"/>
                </a:schemeClr>
              </a:buClr>
              <a:buFont typeface="Wingdings" pitchFamily="2" charset="2"/>
              <a:buChar char="Ø"/>
            </a:pPr>
            <a:r>
              <a:rPr lang="sr-Latn-RS" sz="2200" dirty="0">
                <a:latin typeface="Times New Roman" pitchFamily="18" charset="0"/>
                <a:ea typeface="Calibri" pitchFamily="34" charset="0"/>
                <a:cs typeface="Times New Roman" pitchFamily="18" charset="0"/>
              </a:rPr>
              <a:t> The coverage of women in the generative age by means of the contraception counselling services, the number and types of prescribed contraceptives. </a:t>
            </a:r>
            <a:endParaRPr lang="en-US" sz="2200" dirty="0"/>
          </a:p>
        </p:txBody>
      </p:sp>
    </p:spTree>
    <p:extLst>
      <p:ext uri="{BB962C8B-B14F-4D97-AF65-F5344CB8AC3E}">
        <p14:creationId xmlns:p14="http://schemas.microsoft.com/office/powerpoint/2010/main" val="2255286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472" y="1928802"/>
            <a:ext cx="7179287" cy="369332"/>
          </a:xfrm>
          <a:prstGeom prst="rect">
            <a:avLst/>
          </a:prstGeom>
          <a:noFill/>
        </p:spPr>
        <p:txBody>
          <a:bodyPr wrap="square" rtlCol="0">
            <a:spAutoFit/>
          </a:bodyPr>
          <a:lstStyle/>
          <a:p>
            <a:pPr>
              <a:buClr>
                <a:schemeClr val="accent3">
                  <a:lumMod val="60000"/>
                  <a:lumOff val="40000"/>
                </a:schemeClr>
              </a:buClr>
            </a:pPr>
            <a:endParaRPr lang="en-US"/>
          </a:p>
        </p:txBody>
      </p:sp>
      <p:pic>
        <p:nvPicPr>
          <p:cNvPr id="7"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2049" name="Rectangle 1"/>
          <p:cNvSpPr>
            <a:spLocks noChangeArrowheads="1"/>
          </p:cNvSpPr>
          <p:nvPr/>
        </p:nvSpPr>
        <p:spPr bwMode="auto">
          <a:xfrm>
            <a:off x="571471" y="1357298"/>
            <a:ext cx="7888961" cy="44935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algn="just" eaLnBrk="0" fontAlgn="base" hangingPunct="0">
              <a:spcBef>
                <a:spcPct val="0"/>
              </a:spcBef>
              <a:spcAft>
                <a:spcPct val="0"/>
              </a:spcAft>
              <a:buClr>
                <a:schemeClr val="accent3">
                  <a:lumMod val="60000"/>
                  <a:lumOff val="40000"/>
                </a:schemeClr>
              </a:buClr>
              <a:buFont typeface="Wingdings" pitchFamily="2" charset="2"/>
              <a:buChar char="Ø"/>
            </a:pPr>
            <a:r>
              <a:rPr lang="en-US" sz="2200" dirty="0">
                <a:latin typeface="Times New Roman" pitchFamily="18" charset="0"/>
                <a:ea typeface="Calibri" pitchFamily="34" charset="0"/>
                <a:cs typeface="Times New Roman" pitchFamily="18" charset="0"/>
              </a:rPr>
              <a:t> </a:t>
            </a:r>
            <a:r>
              <a:rPr lang="sr-Latn-RS" sz="2200" dirty="0">
                <a:latin typeface="Times New Roman" pitchFamily="18" charset="0"/>
                <a:ea typeface="Calibri" pitchFamily="34" charset="0"/>
                <a:cs typeface="Times New Roman" pitchFamily="18" charset="0"/>
              </a:rPr>
              <a:t>The number of deliberately terminated pregnancies per 1,000 women in their generative age, the proportion between the number of terminated pregnancies and the number of childbirths.</a:t>
            </a:r>
            <a:endParaRPr lang="en-US" sz="2200" dirty="0">
              <a:latin typeface="Times New Roman" pitchFamily="18" charset="0"/>
              <a:ea typeface="Calibri" pitchFamily="34" charset="0"/>
              <a:cs typeface="Times New Roman" pitchFamily="18" charset="0"/>
            </a:endParaRPr>
          </a:p>
          <a:p>
            <a:pPr algn="just" eaLnBrk="0" fontAlgn="base" hangingPunct="0">
              <a:spcBef>
                <a:spcPct val="0"/>
              </a:spcBef>
              <a:spcAft>
                <a:spcPct val="0"/>
              </a:spcAft>
              <a:buClr>
                <a:schemeClr val="accent3">
                  <a:lumMod val="60000"/>
                  <a:lumOff val="40000"/>
                </a:schemeClr>
              </a:buClr>
            </a:pPr>
            <a:endParaRPr lang="sr-Latn-RS" sz="2200" dirty="0">
              <a:latin typeface="Times New Roman" pitchFamily="18" charset="0"/>
              <a:ea typeface="Calibri" pitchFamily="34" charset="0"/>
              <a:cs typeface="Times New Roman" pitchFamily="18" charset="0"/>
            </a:endParaRPr>
          </a:p>
          <a:p>
            <a:pPr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Morbidity rates from specific sexually transmitted infectious diseases</a:t>
            </a: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per 1,000 women in their generative age.</a:t>
            </a:r>
          </a:p>
          <a:p>
            <a:pPr algn="just">
              <a:buClr>
                <a:schemeClr val="accent3">
                  <a:lumMod val="60000"/>
                  <a:lumOff val="40000"/>
                </a:schemeClr>
              </a:buClr>
            </a:pP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The coverage of women and men in their generative age for the purpose of detecting possible causes of sterility complete with the sterility and infertility treatment, the number of detected diseases and sterility and infertility-related conditions compared to the total number of diseases and conditions. </a:t>
            </a: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051" name="Rectangle 3"/>
          <p:cNvSpPr>
            <a:spLocks noChangeArrowheads="1"/>
          </p:cNvSpPr>
          <p:nvPr/>
        </p:nvSpPr>
        <p:spPr bwMode="auto">
          <a:xfrm>
            <a:off x="285688" y="3000374"/>
            <a:ext cx="8858312" cy="76944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sr-Latn-RS" sz="2200" b="0" i="0" u="none" strike="noStrike" cap="none" normalizeH="0" baseline="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200" b="0" i="0" u="none" strike="noStrike" cap="none" normalizeH="0" baseline="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255286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71472" y="1928802"/>
            <a:ext cx="6215106" cy="369332"/>
          </a:xfrm>
          <a:prstGeom prst="rect">
            <a:avLst/>
          </a:prstGeom>
          <a:noFill/>
        </p:spPr>
        <p:txBody>
          <a:bodyPr wrap="square" rtlCol="0">
            <a:spAutoFit/>
          </a:bodyPr>
          <a:lstStyle/>
          <a:p>
            <a:endParaRPr lang="en-US"/>
          </a:p>
        </p:txBody>
      </p:sp>
      <p:sp>
        <p:nvSpPr>
          <p:cNvPr id="7" name="TextBox 6"/>
          <p:cNvSpPr txBox="1"/>
          <p:nvPr/>
        </p:nvSpPr>
        <p:spPr>
          <a:xfrm>
            <a:off x="214282" y="1000110"/>
            <a:ext cx="7715304" cy="3139321"/>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Latn-RS" sz="2200" b="1" dirty="0">
                <a:latin typeface="Times New Roman" pitchFamily="18" charset="0"/>
                <a:cs typeface="Times New Roman" pitchFamily="18" charset="0"/>
              </a:rPr>
              <a:t> Prenatal health care in a narrower sense:</a:t>
            </a:r>
          </a:p>
          <a:p>
            <a:endParaRPr lang="en-US" sz="2200" dirty="0">
              <a:latin typeface="Times New Roman" pitchFamily="18" charset="0"/>
              <a:cs typeface="Times New Roman" pitchFamily="18" charset="0"/>
            </a:endParaRPr>
          </a:p>
          <a:p>
            <a:r>
              <a:rPr lang="sr-Latn-RS" sz="2200" dirty="0">
                <a:latin typeface="Times New Roman" pitchFamily="18" charset="0"/>
                <a:cs typeface="Times New Roman" pitchFamily="18" charset="0"/>
              </a:rPr>
              <a:t>     </a:t>
            </a:r>
            <a:r>
              <a:rPr lang="en-US" sz="2200" i="1" dirty="0">
                <a:latin typeface="Times New Roman" pitchFamily="18" charset="0"/>
                <a:cs typeface="Times New Roman" pitchFamily="18" charset="0"/>
              </a:rPr>
              <a:t>A</a:t>
            </a:r>
            <a:r>
              <a:rPr lang="sr-Latn-RS" sz="2200" i="1" dirty="0">
                <a:latin typeface="Times New Roman" pitchFamily="18" charset="0"/>
                <a:cs typeface="Times New Roman" pitchFamily="18" charset="0"/>
              </a:rPr>
              <a:t>ctivities</a:t>
            </a:r>
            <a:r>
              <a:rPr lang="en-US" sz="2200" i="1" dirty="0">
                <a:latin typeface="Times New Roman" pitchFamily="18" charset="0"/>
                <a:cs typeface="Times New Roman" pitchFamily="18" charset="0"/>
              </a:rPr>
              <a:t>:</a:t>
            </a:r>
          </a:p>
          <a:p>
            <a:endParaRPr lang="sr-Latn-RS" sz="2200" i="1" dirty="0">
              <a:latin typeface="Times New Roman" pitchFamily="18" charset="0"/>
              <a:cs typeface="Times New Roman" pitchFamily="18" charset="0"/>
            </a:endParaRPr>
          </a:p>
          <a:p>
            <a:endParaRPr lang="sr-Latn-RS" sz="2200" i="1" dirty="0">
              <a:latin typeface="Times New Roman" pitchFamily="18" charset="0"/>
              <a:cs typeface="Times New Roman" pitchFamily="18" charset="0"/>
            </a:endParaRPr>
          </a:p>
          <a:p>
            <a:endParaRPr lang="sr-Latn-RS" sz="2200" i="1" dirty="0">
              <a:latin typeface="Times New Roman" pitchFamily="18" charset="0"/>
              <a:cs typeface="Times New Roman" pitchFamily="18" charset="0"/>
            </a:endParaRPr>
          </a:p>
          <a:p>
            <a:endParaRPr lang="en-US" sz="2200" i="1"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p:txBody>
      </p:sp>
      <p:sp>
        <p:nvSpPr>
          <p:cNvPr id="23553" name="Rectangle 1"/>
          <p:cNvSpPr>
            <a:spLocks noChangeArrowheads="1"/>
          </p:cNvSpPr>
          <p:nvPr/>
        </p:nvSpPr>
        <p:spPr bwMode="auto">
          <a:xfrm>
            <a:off x="0" y="2204866"/>
            <a:ext cx="6156178" cy="45243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r>
              <a:rPr kumimoji="0" lang="en-U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Health education for pregnant women (nutrition, physical activity, psychoactive substance abuse)</a:t>
            </a: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endParaRPr lang="en-US" sz="2200" dirty="0">
              <a:latin typeface="Times New Roman" pitchFamily="18" charset="0"/>
              <a:ea typeface="Calibri" pitchFamily="34" charset="0"/>
              <a:cs typeface="Times New Roman" pitchFamily="18" charset="0"/>
            </a:endParaRPr>
          </a:p>
          <a:p>
            <a:pPr marL="342900" indent="-342900" algn="ctr" fontAlgn="base">
              <a:spcBef>
                <a:spcPct val="0"/>
              </a:spcBef>
              <a:spcAft>
                <a:spcPct val="0"/>
              </a:spcAft>
              <a:buClr>
                <a:schemeClr val="accent3">
                  <a:lumMod val="60000"/>
                  <a:lumOff val="40000"/>
                </a:schemeClr>
              </a:buClr>
              <a:buFont typeface="Wingdings" pitchFamily="2" charset="2"/>
              <a:buChar char="ü"/>
            </a:pPr>
            <a:r>
              <a:rPr lang="en-US" sz="2400" dirty="0"/>
              <a:t> </a:t>
            </a:r>
            <a:r>
              <a:rPr lang="sr-Latn-RS" sz="2400" dirty="0">
                <a:latin typeface="Times New Roman" panose="02020603050405020304" pitchFamily="18" charset="0"/>
                <a:cs typeface="Times New Roman" panose="02020603050405020304" pitchFamily="18" charset="0"/>
              </a:rPr>
              <a:t>Prenatal </a:t>
            </a:r>
            <a:r>
              <a:rPr lang="sr-Latn-RS" sz="2200" dirty="0">
                <a:latin typeface="Times New Roman" panose="02020603050405020304" pitchFamily="18" charset="0"/>
                <a:cs typeface="Times New Roman" panose="02020603050405020304" pitchFamily="18" charset="0"/>
              </a:rPr>
              <a:t>counselling for pregnant women with continuous monitoring of pregnancy in accordance with the adequate guidelines</a:t>
            </a:r>
            <a:endParaRPr kumimoji="0" lang="en-U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r>
              <a:rPr lang="sr-Latn-RS" sz="2200" dirty="0">
                <a:latin typeface="Times New Roman" pitchFamily="18" charset="0"/>
                <a:ea typeface="Calibri" pitchFamily="34" charset="0"/>
                <a:cs typeface="Times New Roman" pitchFamily="18" charset="0"/>
              </a:rPr>
              <a:t>Early risk assessment and adequate treatment of high-risk pregnancies.</a:t>
            </a: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endPar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r>
              <a:rPr lang="sr-Latn-RS" sz="2200" dirty="0">
                <a:latin typeface="Times New Roman" pitchFamily="18" charset="0"/>
                <a:ea typeface="Calibri" pitchFamily="34" charset="0"/>
                <a:cs typeface="Times New Roman" pitchFamily="18" charset="0"/>
              </a:rPr>
              <a:t>Prenatal screening for fetal genetic anomalies in the first and second trimester of pregnancy according to the National Guidelines for General Practice in Primary Health Care. </a:t>
            </a:r>
            <a:endParaRPr kumimoji="0" lang="en-U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p:txBody>
      </p:sp>
      <p:pic>
        <p:nvPicPr>
          <p:cNvPr id="9" name="Picture 8" descr="Heart-Health.jpg"/>
          <p:cNvPicPr>
            <a:picLocks noChangeAspect="1"/>
          </p:cNvPicPr>
          <p:nvPr/>
        </p:nvPicPr>
        <p:blipFill>
          <a:blip r:embed="rId4" cstate="print"/>
          <a:stretch>
            <a:fillRect/>
          </a:stretch>
        </p:blipFill>
        <p:spPr>
          <a:xfrm>
            <a:off x="6156179" y="1844826"/>
            <a:ext cx="2826868" cy="199979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074" name="Picture 2" descr="C:\Documents and Settings\Darko\Desktop\nove slike\images54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6177" y="4467018"/>
            <a:ext cx="2776538" cy="184766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55286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0" name="TextBox 9"/>
          <p:cNvSpPr txBox="1"/>
          <p:nvPr/>
        </p:nvSpPr>
        <p:spPr>
          <a:xfrm>
            <a:off x="571472" y="1928802"/>
            <a:ext cx="6215106" cy="369332"/>
          </a:xfrm>
          <a:prstGeom prst="rect">
            <a:avLst/>
          </a:prstGeom>
          <a:noFill/>
        </p:spPr>
        <p:txBody>
          <a:bodyPr wrap="square" rtlCol="0">
            <a:spAutoFit/>
          </a:bodyPr>
          <a:lstStyle/>
          <a:p>
            <a:endParaRPr lang="en-US"/>
          </a:p>
        </p:txBody>
      </p:sp>
      <p:sp>
        <p:nvSpPr>
          <p:cNvPr id="24577" name="Rectangle 1"/>
          <p:cNvSpPr>
            <a:spLocks noChangeArrowheads="1"/>
          </p:cNvSpPr>
          <p:nvPr/>
        </p:nvSpPr>
        <p:spPr bwMode="auto">
          <a:xfrm>
            <a:off x="251521" y="965621"/>
            <a:ext cx="5688632" cy="584775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Organizing and conducting all the necessary mental and physical preparation for the delivery at the health centers and hospitals when it comes to pregnancies carrying no risks to the pregnant woman and her fetus</a:t>
            </a: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endPar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endParaRPr>
          </a:p>
          <a:p>
            <a:pPr marL="342900" marR="0" lvl="0" indent="-342900" algn="ctr"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ü"/>
              <a:tabLst/>
            </a:pPr>
            <a:r>
              <a:rPr kumimoji="0" lang="en-US" sz="2200" b="0" i="0" u="none" strike="noStrike" cap="none" normalizeH="0" baseline="0" dirty="0" err="1">
                <a:ln>
                  <a:noFill/>
                </a:ln>
                <a:solidFill>
                  <a:schemeClr val="tx1"/>
                </a:solidFill>
                <a:effectLst/>
                <a:latin typeface="Times New Roman" pitchFamily="18" charset="0"/>
                <a:ea typeface="Calibri" pitchFamily="34" charset="0"/>
                <a:cs typeface="Times New Roman" pitchFamily="18" charset="0"/>
              </a:rPr>
              <a:t>Organiz</a:t>
            </a: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ing and running teaching parental courses for future parents at the health centers and hospitals </a:t>
            </a:r>
          </a:p>
          <a:p>
            <a:pPr marL="342900" marR="0" lvl="0" indent="-342900" algn="ctr"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ü"/>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ü"/>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Paying a visit to the pregnant woman and her family by a polyvalent patronage nurse </a:t>
            </a:r>
            <a:endParaRPr lang="sr-Latn-RS" sz="2200" dirty="0">
              <a:latin typeface="Times New Roman" pitchFamily="18" charset="0"/>
              <a:ea typeface="Calibri" pitchFamily="34" charset="0"/>
              <a:cs typeface="Times New Roman" pitchFamily="18" charset="0"/>
            </a:endParaRPr>
          </a:p>
          <a:p>
            <a:pPr marR="0" lvl="0" algn="ctr" defTabSz="914400" rtl="0" eaLnBrk="0" fontAlgn="base" latinLnBrk="0" hangingPunct="0">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a:p>
            <a:pPr marL="342900" marR="0" lvl="0" indent="-342900" algn="ctr" defTabSz="914400" rtl="0" eaLnBrk="0" fontAlgn="base" latinLnBrk="0" hangingPunct="0">
              <a:lnSpc>
                <a:spcPct val="100000"/>
              </a:lnSpc>
              <a:spcBef>
                <a:spcPct val="0"/>
              </a:spcBef>
              <a:spcAft>
                <a:spcPct val="0"/>
              </a:spcAft>
              <a:buClr>
                <a:schemeClr val="accent3">
                  <a:lumMod val="60000"/>
                  <a:lumOff val="40000"/>
                </a:schemeClr>
              </a:buClr>
              <a:buSzTx/>
              <a:buFont typeface="Wingdings" pitchFamily="2" charset="2"/>
              <a:buChar char="ü"/>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Oral health care during pregnancy in accordance with the National Preventive Oral Health Care Programme in the oral and dental health services at the health centers.</a:t>
            </a: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p:txBody>
      </p:sp>
      <p:pic>
        <p:nvPicPr>
          <p:cNvPr id="4098" name="Picture 2" descr="C:\Documents and Settings\Darko\Desktop\nove slike\RELAX-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07368" y="1578104"/>
            <a:ext cx="2929128" cy="17068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099" name="Picture 3" descr="C:\Documents and Settings\Darko\Desktop\nove slike\iStock_000022368039Small.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59902" y="4149082"/>
            <a:ext cx="2876595" cy="19133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552862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1357290" y="803176"/>
            <a:ext cx="5695968" cy="609600"/>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800" dirty="0"/>
              <a:t>Perinatal health care </a:t>
            </a:r>
            <a:endParaRPr lang="en-US" sz="2800" dirty="0"/>
          </a:p>
        </p:txBody>
      </p:sp>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pic>
        <p:nvPicPr>
          <p:cNvPr id="7" name="Picture 6" descr="40-weeks-pregnant.jpg"/>
          <p:cNvPicPr>
            <a:picLocks noChangeAspect="1"/>
          </p:cNvPicPr>
          <p:nvPr/>
        </p:nvPicPr>
        <p:blipFill>
          <a:blip r:embed="rId4"/>
          <a:stretch>
            <a:fillRect/>
          </a:stretch>
        </p:blipFill>
        <p:spPr>
          <a:xfrm>
            <a:off x="5436096" y="2489820"/>
            <a:ext cx="3371850" cy="20193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Box 8"/>
          <p:cNvSpPr txBox="1"/>
          <p:nvPr/>
        </p:nvSpPr>
        <p:spPr>
          <a:xfrm>
            <a:off x="376230" y="1571888"/>
            <a:ext cx="5695968" cy="1785104"/>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The provision of adequate health care to women at childbirth and in the postpartum period.</a:t>
            </a:r>
          </a:p>
          <a:p>
            <a:r>
              <a:rPr lang="en-US" sz="2200" dirty="0">
                <a:latin typeface="Times New Roman" pitchFamily="18" charset="0"/>
                <a:cs typeface="Times New Roman" pitchFamily="18" charset="0"/>
              </a:rPr>
              <a:t> </a:t>
            </a:r>
            <a:r>
              <a:rPr lang="sr-Latn-RS" sz="2200" i="1" dirty="0">
                <a:latin typeface="Times New Roman" pitchFamily="18" charset="0"/>
                <a:cs typeface="Times New Roman" pitchFamily="18" charset="0"/>
              </a:rPr>
              <a:t>Activities</a:t>
            </a:r>
            <a:r>
              <a:rPr lang="en-US" sz="2200" i="1" dirty="0">
                <a:latin typeface="Times New Roman" pitchFamily="18" charset="0"/>
                <a:cs typeface="Times New Roman" pitchFamily="18" charset="0"/>
              </a:rPr>
              <a:t>:</a:t>
            </a:r>
            <a:r>
              <a:rPr lang="en-US" sz="2200" dirty="0">
                <a:latin typeface="Times New Roman" pitchFamily="18" charset="0"/>
                <a:cs typeface="Times New Roman" pitchFamily="18" charset="0"/>
              </a:rPr>
              <a:t> </a:t>
            </a:r>
            <a:endParaRPr lang="sr-Latn-RS" sz="2200" dirty="0">
              <a:latin typeface="Times New Roman" pitchFamily="18" charset="0"/>
              <a:cs typeface="Times New Roman" pitchFamily="18" charset="0"/>
            </a:endParaRPr>
          </a:p>
          <a:p>
            <a:endParaRPr lang="en-US" sz="2200" dirty="0">
              <a:latin typeface="Times New Roman" pitchFamily="18" charset="0"/>
              <a:cs typeface="Times New Roman" pitchFamily="18" charset="0"/>
            </a:endParaRPr>
          </a:p>
        </p:txBody>
      </p:sp>
      <p:sp>
        <p:nvSpPr>
          <p:cNvPr id="10" name="TextBox 9"/>
          <p:cNvSpPr txBox="1"/>
          <p:nvPr/>
        </p:nvSpPr>
        <p:spPr>
          <a:xfrm>
            <a:off x="501744" y="3119479"/>
            <a:ext cx="5366400" cy="3816429"/>
          </a:xfrm>
          <a:prstGeom prst="rect">
            <a:avLst/>
          </a:prstGeom>
          <a:noFill/>
        </p:spPr>
        <p:txBody>
          <a:bodyPr wrap="square" rtlCol="0">
            <a:spAutoFit/>
          </a:bodyPr>
          <a:lstStyle/>
          <a:p>
            <a:pPr>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Professional assistance at childbirth</a:t>
            </a:r>
          </a:p>
          <a:p>
            <a:pPr>
              <a:buClr>
                <a:schemeClr val="accent3">
                  <a:lumMod val="60000"/>
                  <a:lumOff val="40000"/>
                </a:schemeClr>
              </a:buClr>
            </a:pPr>
            <a:endParaRPr lang="en-U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Professional postnatal care and </a:t>
            </a:r>
          </a:p>
          <a:p>
            <a:pPr>
              <a:buClr>
                <a:schemeClr val="accent3">
                  <a:lumMod val="60000"/>
                  <a:lumOff val="40000"/>
                </a:schemeClr>
              </a:buClr>
            </a:pPr>
            <a:r>
              <a:rPr lang="sr-Latn-RS" sz="2200" dirty="0">
                <a:latin typeface="Times New Roman" pitchFamily="18" charset="0"/>
                <a:cs typeface="Times New Roman" pitchFamily="18" charset="0"/>
              </a:rPr>
              <a:t>assistance for the postpartum woman and</a:t>
            </a:r>
          </a:p>
          <a:p>
            <a:pPr>
              <a:buClr>
                <a:schemeClr val="accent3">
                  <a:lumMod val="60000"/>
                  <a:lumOff val="40000"/>
                </a:schemeClr>
              </a:buClr>
            </a:pPr>
            <a:r>
              <a:rPr lang="sr-Latn-RS" sz="2200" dirty="0">
                <a:latin typeface="Times New Roman" pitchFamily="18" charset="0"/>
                <a:cs typeface="Times New Roman" pitchFamily="18" charset="0"/>
              </a:rPr>
              <a:t>her newborn(s)</a:t>
            </a:r>
          </a:p>
          <a:p>
            <a:pPr>
              <a:buClr>
                <a:schemeClr val="accent3">
                  <a:lumMod val="60000"/>
                  <a:lumOff val="40000"/>
                </a:schemeClr>
              </a:buClr>
            </a:pPr>
            <a:endParaRPr lang="en-US" sz="2200" dirty="0">
              <a:latin typeface="Times New Roman" pitchFamily="18" charset="0"/>
              <a:cs typeface="Times New Roman" pitchFamily="18" charset="0"/>
            </a:endParaRPr>
          </a:p>
          <a:p>
            <a:pPr>
              <a:buClr>
                <a:schemeClr val="accent3">
                  <a:lumMod val="60000"/>
                  <a:lumOff val="40000"/>
                </a:schemeClr>
              </a:buClr>
              <a:buFont typeface="Arial" pitchFamily="34" charset="0"/>
              <a:buChar char="•"/>
            </a:pP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  ’The Baby-Friendly Hospital Initiative’</a:t>
            </a:r>
          </a:p>
          <a:p>
            <a:pPr>
              <a:buClr>
                <a:schemeClr val="accent3">
                  <a:lumMod val="60000"/>
                  <a:lumOff val="40000"/>
                </a:schemeClr>
              </a:buClr>
            </a:pPr>
            <a:endParaRPr lang="en-US" sz="2200" dirty="0">
              <a:latin typeface="Times New Roman" pitchFamily="18" charset="0"/>
              <a:cs typeface="Times New Roman" pitchFamily="18" charset="0"/>
            </a:endParaRPr>
          </a:p>
          <a:p>
            <a:pPr>
              <a:buClr>
                <a:schemeClr val="accent3">
                  <a:lumMod val="60000"/>
                  <a:lumOff val="40000"/>
                </a:schemeClr>
              </a:buClr>
              <a:buFont typeface="Arial" pitchFamily="34" charset="0"/>
              <a:buChar char="•"/>
            </a:pP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   Outpatient delivery</a:t>
            </a:r>
          </a:p>
          <a:p>
            <a:r>
              <a:rPr lang="sr-Latn-RS" sz="2200" dirty="0">
                <a:latin typeface="Times New Roman" pitchFamily="18" charset="0"/>
                <a:cs typeface="Times New Roman" pitchFamily="18" charset="0"/>
              </a:rPr>
              <a:t> </a:t>
            </a:r>
            <a:endParaRPr lang="en-US" sz="2200" dirty="0">
              <a:latin typeface="Times New Roman" pitchFamily="18" charset="0"/>
              <a:cs typeface="Times New Roman" pitchFamily="18" charset="0"/>
            </a:endParaRPr>
          </a:p>
          <a:p>
            <a:pPr>
              <a:buClr>
                <a:schemeClr val="accent3">
                  <a:lumMod val="60000"/>
                  <a:lumOff val="40000"/>
                </a:schemeClr>
              </a:buClr>
              <a:buFont typeface="Arial" pitchFamily="34" charset="0"/>
              <a:buChar char="•"/>
            </a:pPr>
            <a:r>
              <a:rPr lang="sr-Latn-RS" sz="2200" dirty="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 Childbirth at home</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0992640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1115616" y="1340770"/>
            <a:ext cx="6572296" cy="984885"/>
          </a:xfrm>
          <a:prstGeom prst="rect">
            <a:avLst/>
          </a:prstGeom>
          <a:noFill/>
        </p:spPr>
        <p:txBody>
          <a:bodyPr wrap="square" rtlCol="0">
            <a:spAutoFit/>
          </a:bodyPr>
          <a:lstStyle/>
          <a:p>
            <a:r>
              <a:rPr lang="sr-Latn-RS" sz="2200" b="1" dirty="0">
                <a:latin typeface="Times New Roman" pitchFamily="18" charset="0"/>
                <a:cs typeface="Times New Roman" pitchFamily="18" charset="0"/>
              </a:rPr>
              <a:t>Indicators</a:t>
            </a:r>
            <a:r>
              <a:rPr lang="en-US" sz="2200" b="1" dirty="0">
                <a:latin typeface="Times New Roman" pitchFamily="18" charset="0"/>
                <a:cs typeface="Times New Roman" pitchFamily="18" charset="0"/>
              </a:rPr>
              <a:t>:</a:t>
            </a:r>
            <a:endParaRPr lang="sr-Latn-RS" sz="2200" b="1" dirty="0">
              <a:latin typeface="Times New Roman" pitchFamily="18" charset="0"/>
              <a:cs typeface="Times New Roman" pitchFamily="18" charset="0"/>
            </a:endParaRPr>
          </a:p>
          <a:p>
            <a:endParaRPr lang="sr-Latn-RS" dirty="0"/>
          </a:p>
          <a:p>
            <a:endParaRPr lang="en-US" dirty="0"/>
          </a:p>
        </p:txBody>
      </p:sp>
      <p:sp>
        <p:nvSpPr>
          <p:cNvPr id="37889" name="Rectangle 1"/>
          <p:cNvSpPr>
            <a:spLocks noChangeArrowheads="1"/>
          </p:cNvSpPr>
          <p:nvPr/>
        </p:nvSpPr>
        <p:spPr bwMode="auto">
          <a:xfrm>
            <a:off x="500035" y="2741021"/>
            <a:ext cx="8001056"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r>
              <a:rPr lang="sr-Latn-RS" sz="2200" dirty="0">
                <a:latin typeface="Times New Roman" pitchFamily="18" charset="0"/>
                <a:ea typeface="Calibri" pitchFamily="34" charset="0"/>
                <a:cs typeface="Times New Roman" pitchFamily="18" charset="0"/>
              </a:rPr>
              <a:t> The coverage of women by providing professional assistance during childbirth;</a:t>
            </a: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lang="sr-Latn-RS" sz="2200" dirty="0">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lang="sr-Latn-RS" sz="2200" dirty="0">
                <a:latin typeface="Times New Roman" pitchFamily="18" charset="0"/>
                <a:ea typeface="Calibri" pitchFamily="34" charset="0"/>
                <a:cs typeface="Times New Roman" pitchFamily="18" charset="0"/>
              </a:rPr>
              <a:t>Maternal mortality</a:t>
            </a:r>
            <a:endParaRPr kumimoji="0" lang="en-US" sz="2200" b="0" i="0" u="none" strike="noStrike" cap="none" normalizeH="0" dirty="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sr-Latn-RS" sz="2200" b="0" i="0" u="none" strike="noStrike" cap="none" normalizeH="0" dirty="0">
              <a:ln>
                <a:noFill/>
              </a:ln>
              <a:solidFill>
                <a:schemeClr val="tx1"/>
              </a:solidFill>
              <a:effectLst/>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p:txBody>
      </p:sp>
    </p:spTree>
    <p:extLst>
      <p:ext uri="{BB962C8B-B14F-4D97-AF65-F5344CB8AC3E}">
        <p14:creationId xmlns:p14="http://schemas.microsoft.com/office/powerpoint/2010/main" val="209926403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051720" y="980728"/>
            <a:ext cx="4691268"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200" b="1" dirty="0" err="1">
                <a:latin typeface="Times New Roman" pitchFamily="18" charset="0"/>
                <a:cs typeface="Times New Roman" pitchFamily="18" charset="0"/>
              </a:rPr>
              <a:t>Postpart</a:t>
            </a:r>
            <a:r>
              <a:rPr lang="sr-Latn-RS" sz="2200" b="1" dirty="0">
                <a:latin typeface="Times New Roman" pitchFamily="18" charset="0"/>
                <a:cs typeface="Times New Roman" pitchFamily="18" charset="0"/>
              </a:rPr>
              <a:t>um Health Care </a:t>
            </a:r>
          </a:p>
        </p:txBody>
      </p:sp>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714348" y="2276873"/>
            <a:ext cx="7929618" cy="4154984"/>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The maintenance and enhancement of women’s health in puerperium (6 weeks after childbirth)</a:t>
            </a:r>
            <a:endParaRPr lang="en-US" sz="2200" dirty="0">
              <a:latin typeface="Times New Roman" pitchFamily="18" charset="0"/>
              <a:cs typeface="Times New Roman" pitchFamily="18" charset="0"/>
            </a:endParaRPr>
          </a:p>
          <a:p>
            <a:pPr algn="just">
              <a:buClr>
                <a:schemeClr val="accent3">
                  <a:lumMod val="60000"/>
                  <a:lumOff val="40000"/>
                </a:schemeClr>
              </a:buClr>
            </a:pPr>
            <a:endParaRPr lang="en-US" sz="2200" dirty="0">
              <a:latin typeface="Times New Roman" pitchFamily="18" charset="0"/>
              <a:cs typeface="Times New Roman" pitchFamily="18" charset="0"/>
            </a:endParaRPr>
          </a:p>
          <a:p>
            <a:pPr algn="just">
              <a:buClr>
                <a:schemeClr val="accent3">
                  <a:lumMod val="60000"/>
                  <a:lumOff val="40000"/>
                </a:schemeClr>
              </a:buClr>
            </a:pPr>
            <a:r>
              <a:rPr lang="sr-Latn-RS" sz="2200" i="1" dirty="0">
                <a:latin typeface="Times New Roman" pitchFamily="18" charset="0"/>
                <a:cs typeface="Times New Roman" pitchFamily="18" charset="0"/>
              </a:rPr>
              <a:t>Activities</a:t>
            </a:r>
            <a:r>
              <a:rPr lang="en-US" sz="2200" i="1" dirty="0">
                <a:latin typeface="Times New Roman" pitchFamily="18" charset="0"/>
                <a:cs typeface="Times New Roman" pitchFamily="18" charset="0"/>
              </a:rPr>
              <a:t>:</a:t>
            </a:r>
            <a:r>
              <a:rPr lang="en-US" sz="2200" dirty="0">
                <a:latin typeface="Times New Roman" pitchFamily="18" charset="0"/>
                <a:cs typeface="Times New Roman" pitchFamily="18" charset="0"/>
              </a:rPr>
              <a:t> </a:t>
            </a:r>
            <a:endParaRPr lang="sr-Latn-R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endParaRPr lang="sr-Latn-R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The prevention and treatment of puerperium-related complications. The supervision of postpartum woman’s health at the health institution (bleeding, episiotomy wound, lactation management, breast and nipple condition, prevention of mastitis or nipple cracking, prevention of anemia)</a:t>
            </a: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The monitoring of postpartum woman and her newborn(s) by the polyvalent home-visiting nurse service. </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6046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093768" y="3502170"/>
            <a:ext cx="6286544"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Indicators</a:t>
            </a:r>
            <a:r>
              <a:rPr lang="en-US" sz="2200" b="1" dirty="0">
                <a:latin typeface="Times New Roman" pitchFamily="18" charset="0"/>
                <a:cs typeface="Times New Roman" pitchFamily="18" charset="0"/>
              </a:rPr>
              <a:t>:</a:t>
            </a:r>
            <a:endParaRPr lang="sr-Latn-RS" dirty="0"/>
          </a:p>
        </p:txBody>
      </p:sp>
      <p:sp>
        <p:nvSpPr>
          <p:cNvPr id="38913" name="Rectangle 1"/>
          <p:cNvSpPr>
            <a:spLocks noChangeArrowheads="1"/>
          </p:cNvSpPr>
          <p:nvPr/>
        </p:nvSpPr>
        <p:spPr bwMode="auto">
          <a:xfrm>
            <a:off x="857224" y="4138915"/>
            <a:ext cx="753120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The coverage of postpartum women and newborns by means of polyvalent home-visiting nurse service.</a:t>
            </a: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endParaRPr lang="sr-Latn-RS" sz="2200" dirty="0">
              <a:latin typeface="Times New Roman" pitchFamily="18" charset="0"/>
              <a:ea typeface="Calibri" pitchFamily="34" charset="0"/>
              <a:cs typeface="Times New Roman" pitchFamily="18" charset="0"/>
            </a:endParaRP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buFont typeface="Wingdings" pitchFamily="2" charset="2"/>
              <a:buChar char="Ø"/>
              <a:tabLst/>
            </a:pPr>
            <a:r>
              <a:rPr kumimoji="0" lang="en-U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 </a:t>
            </a:r>
            <a:r>
              <a:rPr kumimoji="0" lang="sr-Latn-RS" sz="2200" b="0" i="0" u="none" strike="noStrike" cap="none" normalizeH="0" baseline="0" dirty="0">
                <a:ln>
                  <a:noFill/>
                </a:ln>
                <a:solidFill>
                  <a:schemeClr val="tx1"/>
                </a:solidFill>
                <a:effectLst/>
                <a:latin typeface="Times New Roman" pitchFamily="18" charset="0"/>
                <a:ea typeface="Calibri" pitchFamily="34" charset="0"/>
                <a:cs typeface="Times New Roman" pitchFamily="18" charset="0"/>
              </a:rPr>
              <a:t>The coverage of women in terms of providing the first postpartum checkup in the six-month period after giving birth.</a:t>
            </a:r>
          </a:p>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dirty="0">
              <a:ln>
                <a:noFill/>
              </a:ln>
              <a:solidFill>
                <a:schemeClr val="tx1"/>
              </a:solidFill>
              <a:effectLst/>
              <a:latin typeface="Times New Roman" pitchFamily="18" charset="0"/>
              <a:cs typeface="Times New Roman" pitchFamily="18" charset="0"/>
            </a:endParaRPr>
          </a:p>
        </p:txBody>
      </p:sp>
      <p:sp>
        <p:nvSpPr>
          <p:cNvPr id="2" name="TextBox 1"/>
          <p:cNvSpPr txBox="1"/>
          <p:nvPr/>
        </p:nvSpPr>
        <p:spPr>
          <a:xfrm>
            <a:off x="971601" y="836714"/>
            <a:ext cx="7416824" cy="2462213"/>
          </a:xfrm>
          <a:prstGeom prst="rect">
            <a:avLst/>
          </a:prstGeom>
          <a:noFill/>
        </p:spPr>
        <p:txBody>
          <a:bodyPr wrap="square" rtlCol="0">
            <a:spAutoFit/>
          </a:bodyPr>
          <a:lstStyle/>
          <a:p>
            <a:pPr algn="just">
              <a:buClr>
                <a:schemeClr val="accent3">
                  <a:lumMod val="60000"/>
                  <a:lumOff val="40000"/>
                </a:schemeClr>
              </a:buClr>
            </a:pP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The control checkup of a postpartum woman should be performed in the Department for Women’s Health Service, at the Health Center.</a:t>
            </a: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Single mothers should receive m</a:t>
            </a:r>
            <a:r>
              <a:rPr lang="en-US" sz="2200" dirty="0" err="1">
                <a:latin typeface="Times New Roman" pitchFamily="18" charset="0"/>
                <a:cs typeface="Times New Roman" pitchFamily="18" charset="0"/>
              </a:rPr>
              <a:t>edic</a:t>
            </a:r>
            <a:r>
              <a:rPr lang="sr-Latn-RS" sz="2200" dirty="0">
                <a:latin typeface="Times New Roman" pitchFamily="18" charset="0"/>
                <a:cs typeface="Times New Roman" pitchFamily="18" charset="0"/>
              </a:rPr>
              <a:t>al, psychological and social support in cooperation with other society sectors </a:t>
            </a:r>
            <a:r>
              <a:rPr lang="en-US" sz="2200" dirty="0">
                <a:latin typeface="Times New Roman" pitchFamily="18" charset="0"/>
                <a:cs typeface="Times New Roman" pitchFamily="18" charset="0"/>
              </a:rPr>
              <a:t>(</a:t>
            </a:r>
            <a:r>
              <a:rPr lang="sr-Latn-RS" sz="2200" dirty="0">
                <a:latin typeface="Times New Roman" pitchFamily="18" charset="0"/>
                <a:cs typeface="Times New Roman" pitchFamily="18" charset="0"/>
              </a:rPr>
              <a:t>social welfare services</a:t>
            </a: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local self-government</a:t>
            </a:r>
            <a:r>
              <a:rPr lang="en-US" sz="2200" dirty="0">
                <a:latin typeface="Times New Roman" pitchFamily="18" charset="0"/>
                <a:cs typeface="Times New Roman" pitchFamily="18" charset="0"/>
              </a:rPr>
              <a:t>).</a:t>
            </a:r>
          </a:p>
        </p:txBody>
      </p:sp>
    </p:spTree>
    <p:extLst>
      <p:ext uri="{BB962C8B-B14F-4D97-AF65-F5344CB8AC3E}">
        <p14:creationId xmlns:p14="http://schemas.microsoft.com/office/powerpoint/2010/main" val="2360461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857224" y="1239143"/>
            <a:ext cx="6523088" cy="369332"/>
          </a:xfrm>
          <a:prstGeom prst="rect">
            <a:avLst/>
          </a:prstGeom>
          <a:noFill/>
        </p:spPr>
        <p:txBody>
          <a:bodyPr wrap="square" rtlCol="0">
            <a:spAutoFit/>
          </a:bodyPr>
          <a:lstStyle/>
          <a:p>
            <a:endParaRPr lang="en-US" b="1">
              <a:latin typeface="Times New Roman" pitchFamily="18" charset="0"/>
              <a:cs typeface="Times New Roman" pitchFamily="18" charset="0"/>
            </a:endParaRPr>
          </a:p>
        </p:txBody>
      </p:sp>
      <p:sp>
        <p:nvSpPr>
          <p:cNvPr id="38913" name="Rectangle 1"/>
          <p:cNvSpPr>
            <a:spLocks noChangeArrowheads="1"/>
          </p:cNvSpPr>
          <p:nvPr/>
        </p:nvSpPr>
        <p:spPr bwMode="auto">
          <a:xfrm>
            <a:off x="285688" y="2500308"/>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5" name="TextBox 4"/>
          <p:cNvSpPr txBox="1"/>
          <p:nvPr/>
        </p:nvSpPr>
        <p:spPr>
          <a:xfrm>
            <a:off x="571473" y="2825062"/>
            <a:ext cx="7240888" cy="830997"/>
          </a:xfrm>
          <a:prstGeom prst="rect">
            <a:avLst/>
          </a:prstGeom>
          <a:noFill/>
        </p:spPr>
        <p:txBody>
          <a:bodyPr wrap="square" rtlCol="0">
            <a:spAutoFit/>
          </a:bodyPr>
          <a:lstStyle/>
          <a:p>
            <a:pPr>
              <a:buClr>
                <a:schemeClr val="accent3">
                  <a:lumMod val="60000"/>
                  <a:lumOff val="40000"/>
                </a:schemeClr>
              </a:buClr>
              <a:buFont typeface="Wingdings" pitchFamily="2" charset="2"/>
              <a:buChar char="Ø"/>
            </a:pPr>
            <a:r>
              <a:rPr lang="sr-Latn-RS" sz="2400" dirty="0">
                <a:latin typeface="Times New Roman" pitchFamily="18" charset="0"/>
                <a:cs typeface="Times New Roman" pitchFamily="18" charset="0"/>
              </a:rPr>
              <a:t> </a:t>
            </a:r>
            <a:r>
              <a:rPr lang="en-US" sz="2400" dirty="0">
                <a:latin typeface="Times New Roman" pitchFamily="18" charset="0"/>
                <a:cs typeface="Times New Roman" pitchFamily="18" charset="0"/>
              </a:rPr>
              <a:t>Maternal</a:t>
            </a:r>
            <a:r>
              <a:rPr lang="sr-Latn-RS" sz="2400" dirty="0">
                <a:latin typeface="Times New Roman" pitchFamily="18" charset="0"/>
                <a:cs typeface="Times New Roman" pitchFamily="18" charset="0"/>
              </a:rPr>
              <a:t> mortality</a:t>
            </a:r>
            <a:endParaRPr lang="en-US" sz="24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Ø"/>
            </a:pPr>
            <a:r>
              <a:rPr lang="pl-PL" sz="2400" dirty="0">
                <a:latin typeface="Times New Roman" pitchFamily="18" charset="0"/>
                <a:cs typeface="Times New Roman" pitchFamily="18" charset="0"/>
              </a:rPr>
              <a:t> Maternal morbidity during</a:t>
            </a:r>
            <a:r>
              <a:rPr lang="en-US" sz="2400" dirty="0">
                <a:latin typeface="Times New Roman" pitchFamily="18" charset="0"/>
                <a:cs typeface="Times New Roman" pitchFamily="18" charset="0"/>
              </a:rPr>
              <a:t>:</a:t>
            </a:r>
          </a:p>
        </p:txBody>
      </p:sp>
      <p:sp>
        <p:nvSpPr>
          <p:cNvPr id="2" name="TextBox 1"/>
          <p:cNvSpPr txBox="1"/>
          <p:nvPr/>
        </p:nvSpPr>
        <p:spPr>
          <a:xfrm>
            <a:off x="971600" y="4172307"/>
            <a:ext cx="4536504" cy="1446550"/>
          </a:xfrm>
          <a:prstGeom prst="rect">
            <a:avLst/>
          </a:prstGeom>
          <a:noFill/>
        </p:spPr>
        <p:txBody>
          <a:bodyPr wrap="square" rtlCol="0">
            <a:spAutoFit/>
          </a:bodyPr>
          <a:lstStyle/>
          <a:p>
            <a:pPr marL="342900" indent="-342900">
              <a:buClr>
                <a:schemeClr val="accent3">
                  <a:lumMod val="60000"/>
                  <a:lumOff val="40000"/>
                </a:schemeClr>
              </a:buClr>
              <a:buFont typeface="Wingdings" pitchFamily="2" charset="2"/>
              <a:buChar char="§"/>
            </a:pPr>
            <a:r>
              <a:rPr lang="pl-PL" sz="2200" dirty="0">
                <a:latin typeface="Times New Roman" pitchFamily="18" charset="0"/>
                <a:cs typeface="Times New Roman" pitchFamily="18" charset="0"/>
              </a:rPr>
              <a:t>Pregnancy</a:t>
            </a:r>
            <a:r>
              <a:rPr lang="en-US" sz="2200" dirty="0">
                <a:latin typeface="Times New Roman" pitchFamily="18" charset="0"/>
                <a:cs typeface="Times New Roman" pitchFamily="18" charset="0"/>
              </a:rPr>
              <a:t>,</a:t>
            </a:r>
          </a:p>
          <a:p>
            <a:pPr marL="342900" indent="-342900">
              <a:buClr>
                <a:schemeClr val="accent3">
                  <a:lumMod val="60000"/>
                  <a:lumOff val="40000"/>
                </a:schemeClr>
              </a:buClr>
              <a:buFont typeface="Wingdings" pitchFamily="2" charset="2"/>
              <a:buChar char="§"/>
            </a:pPr>
            <a:r>
              <a:rPr lang="pl-PL" sz="2200" dirty="0">
                <a:latin typeface="Times New Roman" pitchFamily="18" charset="0"/>
                <a:cs typeface="Times New Roman" pitchFamily="18" charset="0"/>
              </a:rPr>
              <a:t>Delivery and </a:t>
            </a:r>
            <a:endParaRPr lang="en-US" sz="2200" dirty="0">
              <a:latin typeface="Times New Roman" pitchFamily="18" charset="0"/>
              <a:cs typeface="Times New Roman" pitchFamily="18" charset="0"/>
            </a:endParaRPr>
          </a:p>
          <a:p>
            <a:pPr marL="342900" indent="-342900">
              <a:buClr>
                <a:schemeClr val="accent3">
                  <a:lumMod val="60000"/>
                  <a:lumOff val="40000"/>
                </a:schemeClr>
              </a:buClr>
              <a:buFont typeface="Wingdings" pitchFamily="2" charset="2"/>
              <a:buChar char="§"/>
            </a:pPr>
            <a:r>
              <a:rPr lang="sr-Latn-RS" sz="2200" dirty="0">
                <a:latin typeface="Times New Roman" pitchFamily="18" charset="0"/>
                <a:cs typeface="Times New Roman" pitchFamily="18" charset="0"/>
              </a:rPr>
              <a:t>Postpartum (</a:t>
            </a:r>
            <a:r>
              <a:rPr lang="en-US" sz="2200" dirty="0" err="1">
                <a:latin typeface="Times New Roman" pitchFamily="18" charset="0"/>
                <a:cs typeface="Times New Roman" pitchFamily="18" charset="0"/>
              </a:rPr>
              <a:t>puerper</a:t>
            </a:r>
            <a:r>
              <a:rPr lang="sr-Latn-RS" sz="2200" dirty="0">
                <a:latin typeface="Times New Roman" pitchFamily="18" charset="0"/>
                <a:cs typeface="Times New Roman" pitchFamily="18" charset="0"/>
              </a:rPr>
              <a:t>ium) period</a:t>
            </a:r>
            <a:endParaRPr lang="en-US" sz="2200" dirty="0">
              <a:latin typeface="Times New Roman" pitchFamily="18" charset="0"/>
              <a:cs typeface="Times New Roman" pitchFamily="18" charset="0"/>
            </a:endParaRPr>
          </a:p>
          <a:p>
            <a:pPr marL="342900" indent="-342900">
              <a:buFont typeface="Wingdings" pitchFamily="2" charset="2"/>
              <a:buChar char="§"/>
            </a:pPr>
            <a:endParaRPr lang="en-US" sz="2200" dirty="0"/>
          </a:p>
        </p:txBody>
      </p:sp>
      <p:sp>
        <p:nvSpPr>
          <p:cNvPr id="8" name="Rounded Rectangle 7"/>
          <p:cNvSpPr/>
          <p:nvPr/>
        </p:nvSpPr>
        <p:spPr>
          <a:xfrm>
            <a:off x="1357290" y="1124744"/>
            <a:ext cx="6167038" cy="50405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200" b="1">
              <a:latin typeface="Times New Roman" pitchFamily="18" charset="0"/>
              <a:cs typeface="Times New Roman" pitchFamily="18" charset="0"/>
            </a:endParaRPr>
          </a:p>
        </p:txBody>
      </p:sp>
      <p:sp>
        <p:nvSpPr>
          <p:cNvPr id="10" name="TextBox 9"/>
          <p:cNvSpPr txBox="1"/>
          <p:nvPr/>
        </p:nvSpPr>
        <p:spPr>
          <a:xfrm>
            <a:off x="1547665" y="1125907"/>
            <a:ext cx="5857916" cy="430887"/>
          </a:xfrm>
          <a:prstGeom prst="rect">
            <a:avLst/>
          </a:prstGeom>
          <a:noFill/>
        </p:spPr>
        <p:txBody>
          <a:bodyPr wrap="square" rtlCol="0">
            <a:spAutoFit/>
          </a:bodyPr>
          <a:lstStyle/>
          <a:p>
            <a:r>
              <a:rPr lang="sr-Latn-RS" sz="2200" dirty="0">
                <a:latin typeface="Times New Roman" pitchFamily="18" charset="0"/>
                <a:cs typeface="Times New Roman" pitchFamily="18" charset="0"/>
              </a:rPr>
              <a:t>                Maternal Health Indicators</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36869716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2"/>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9" y="2285992"/>
            <a:ext cx="7000924" cy="369332"/>
          </a:xfrm>
          <a:prstGeom prst="rect">
            <a:avLst/>
          </a:prstGeom>
          <a:noFill/>
        </p:spPr>
        <p:txBody>
          <a:bodyPr wrap="square" rtlCol="0">
            <a:spAutoFit/>
          </a:bodyPr>
          <a:lstStyle/>
          <a:p>
            <a:endParaRPr lang="en-US"/>
          </a:p>
        </p:txBody>
      </p:sp>
      <p:sp>
        <p:nvSpPr>
          <p:cNvPr id="8" name="TextBox 7"/>
          <p:cNvSpPr txBox="1"/>
          <p:nvPr/>
        </p:nvSpPr>
        <p:spPr>
          <a:xfrm>
            <a:off x="1142976" y="1110878"/>
            <a:ext cx="6858048"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         </a:t>
            </a:r>
            <a:r>
              <a:rPr lang="en-US" sz="2200" b="1" dirty="0">
                <a:latin typeface="Times New Roman" pitchFamily="18" charset="0"/>
                <a:cs typeface="Times New Roman" pitchFamily="18" charset="0"/>
              </a:rPr>
              <a:t>Women’s Health Care of Reproductive Age</a:t>
            </a:r>
            <a:endParaRPr lang="sr-Latn-RS" sz="2200" b="1" dirty="0">
              <a:latin typeface="Times New Roman" pitchFamily="18" charset="0"/>
              <a:cs typeface="Times New Roman" pitchFamily="18" charset="0"/>
            </a:endParaRPr>
          </a:p>
        </p:txBody>
      </p:sp>
      <p:pic>
        <p:nvPicPr>
          <p:cNvPr id="9" name="Picture 8" descr="headerImage13.jpg"/>
          <p:cNvPicPr>
            <a:picLocks noChangeAspect="1"/>
          </p:cNvPicPr>
          <p:nvPr/>
        </p:nvPicPr>
        <p:blipFill>
          <a:blip r:embed="rId4"/>
          <a:stretch>
            <a:fillRect/>
          </a:stretch>
        </p:blipFill>
        <p:spPr>
          <a:xfrm>
            <a:off x="157163" y="2285992"/>
            <a:ext cx="8829675" cy="30119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Rounded Rectangle 9"/>
          <p:cNvSpPr/>
          <p:nvPr/>
        </p:nvSpPr>
        <p:spPr>
          <a:xfrm>
            <a:off x="1063999" y="1035340"/>
            <a:ext cx="6715172" cy="648071"/>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Tree>
    <p:extLst>
      <p:ext uri="{BB962C8B-B14F-4D97-AF65-F5344CB8AC3E}">
        <p14:creationId xmlns:p14="http://schemas.microsoft.com/office/powerpoint/2010/main" val="230149560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2195737" y="981891"/>
            <a:ext cx="3714776"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  Maternal mortality</a:t>
            </a:r>
            <a:endParaRPr lang="en-US" sz="2200" b="1" dirty="0">
              <a:latin typeface="Times New Roman" pitchFamily="18" charset="0"/>
              <a:cs typeface="Times New Roman" pitchFamily="18" charset="0"/>
            </a:endParaRPr>
          </a:p>
        </p:txBody>
      </p:sp>
      <p:sp>
        <p:nvSpPr>
          <p:cNvPr id="38913" name="Rectangle 1"/>
          <p:cNvSpPr>
            <a:spLocks noChangeArrowheads="1"/>
          </p:cNvSpPr>
          <p:nvPr/>
        </p:nvSpPr>
        <p:spPr bwMode="auto">
          <a:xfrm>
            <a:off x="285688" y="2500308"/>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9" name="TextBox 8"/>
          <p:cNvSpPr txBox="1"/>
          <p:nvPr/>
        </p:nvSpPr>
        <p:spPr>
          <a:xfrm>
            <a:off x="469285" y="1988837"/>
            <a:ext cx="8031806" cy="3816429"/>
          </a:xfrm>
          <a:prstGeom prst="rect">
            <a:avLst/>
          </a:prstGeom>
          <a:noFill/>
        </p:spPr>
        <p:txBody>
          <a:bodyPr wrap="square" rtlCol="0">
            <a:spAutoFit/>
          </a:bodyPr>
          <a:lstStyle/>
          <a:p>
            <a:pPr marL="342900" indent="-342900" algn="just">
              <a:buClr>
                <a:schemeClr val="accent3">
                  <a:lumMod val="60000"/>
                  <a:lumOff val="40000"/>
                </a:schemeClr>
              </a:buClr>
              <a:buFont typeface="Wingdings" pitchFamily="2" charset="2"/>
              <a:buChar char="v"/>
            </a:pPr>
            <a:r>
              <a:rPr lang="sr-Latn-RS" sz="2200" dirty="0">
                <a:latin typeface="Times New Roman" pitchFamily="18" charset="0"/>
                <a:cs typeface="Times New Roman" pitchFamily="18" charset="0"/>
              </a:rPr>
              <a:t>Maternal mortality refers to deaths due to complications from pregnancy, childbirth and six weeks (42 days) after the delivery (in the postpartum (puerperium) period). </a:t>
            </a:r>
          </a:p>
          <a:p>
            <a:pPr algn="just">
              <a:buClr>
                <a:schemeClr val="accent3">
                  <a:lumMod val="60000"/>
                  <a:lumOff val="40000"/>
                </a:schemeClr>
              </a:buClr>
            </a:pPr>
            <a:endParaRPr lang="sr-Latn-RS" sz="2200" dirty="0">
              <a:latin typeface="Times New Roman" pitchFamily="18" charset="0"/>
              <a:cs typeface="Times New Roman" pitchFamily="18" charset="0"/>
            </a:endParaRPr>
          </a:p>
          <a:p>
            <a:pPr marL="342900" indent="-342900" algn="just">
              <a:buClr>
                <a:schemeClr val="accent3">
                  <a:lumMod val="60000"/>
                  <a:lumOff val="40000"/>
                </a:schemeClr>
              </a:buClr>
              <a:buSzPct val="120000"/>
              <a:buFont typeface="Arial" pitchFamily="34" charset="0"/>
              <a:buChar char="•"/>
            </a:pPr>
            <a:r>
              <a:rPr lang="sr-Latn-RS" sz="2200" dirty="0">
                <a:latin typeface="Times New Roman" pitchFamily="18" charset="0"/>
                <a:cs typeface="Times New Roman" pitchFamily="18" charset="0"/>
              </a:rPr>
              <a:t>Two indicators of the maternal mortality ratio can be calculated, according to what is taken as a denominator of a fraction.</a:t>
            </a:r>
          </a:p>
          <a:p>
            <a:pPr marL="342900" indent="-342900" algn="just">
              <a:buClr>
                <a:schemeClr val="accent3">
                  <a:lumMod val="60000"/>
                  <a:lumOff val="40000"/>
                </a:schemeClr>
              </a:buClr>
              <a:buSzPct val="120000"/>
              <a:buFont typeface="Arial" pitchFamily="34" charset="0"/>
              <a:buChar char="•"/>
            </a:pPr>
            <a:r>
              <a:rPr lang="sr-Latn-RS" sz="2200" dirty="0">
                <a:latin typeface="Times New Roman" pitchFamily="18" charset="0"/>
                <a:cs typeface="Times New Roman" pitchFamily="18" charset="0"/>
              </a:rPr>
              <a:t> </a:t>
            </a:r>
          </a:p>
          <a:p>
            <a:pPr marL="342900" indent="-342900"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The maternal mortality ratio represents the number of women who die from pregnancy-related causes while being pregnant, at childbirth or within 42 days of pregnancy termination per 100,000 women in their generative age (aged 15-49 years) </a:t>
            </a:r>
          </a:p>
        </p:txBody>
      </p:sp>
      <p:sp>
        <p:nvSpPr>
          <p:cNvPr id="8" name="Rounded Rectangle 7"/>
          <p:cNvSpPr/>
          <p:nvPr/>
        </p:nvSpPr>
        <p:spPr>
          <a:xfrm>
            <a:off x="1835697" y="981891"/>
            <a:ext cx="3598660" cy="430887"/>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Tree>
    <p:extLst>
      <p:ext uri="{BB962C8B-B14F-4D97-AF65-F5344CB8AC3E}">
        <p14:creationId xmlns:p14="http://schemas.microsoft.com/office/powerpoint/2010/main" val="236046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38913" name="Rectangle 1"/>
          <p:cNvSpPr>
            <a:spLocks noChangeArrowheads="1"/>
          </p:cNvSpPr>
          <p:nvPr/>
        </p:nvSpPr>
        <p:spPr bwMode="auto">
          <a:xfrm>
            <a:off x="285688" y="2500308"/>
            <a:ext cx="8858312" cy="43088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
                <a:schemeClr val="accent3">
                  <a:lumMod val="60000"/>
                  <a:lumOff val="40000"/>
                </a:schemeClr>
              </a:buClr>
              <a:buSzTx/>
              <a:tabLst/>
            </a:pPr>
            <a:endParaRPr kumimoji="0" lang="en-US" sz="2200" b="0" i="0" u="none" strike="noStrike" cap="none" normalizeH="0" baseline="0">
              <a:ln>
                <a:noFill/>
              </a:ln>
              <a:solidFill>
                <a:schemeClr val="tx1"/>
              </a:solidFill>
              <a:effectLst/>
              <a:latin typeface="Times New Roman" pitchFamily="18" charset="0"/>
              <a:cs typeface="Times New Roman" pitchFamily="18" charset="0"/>
            </a:endParaRPr>
          </a:p>
        </p:txBody>
      </p:sp>
      <p:sp>
        <p:nvSpPr>
          <p:cNvPr id="9" name="TextBox 8"/>
          <p:cNvSpPr txBox="1"/>
          <p:nvPr/>
        </p:nvSpPr>
        <p:spPr>
          <a:xfrm>
            <a:off x="714349" y="1571612"/>
            <a:ext cx="7786742" cy="4832092"/>
          </a:xfrm>
          <a:prstGeom prst="rect">
            <a:avLst/>
          </a:prstGeom>
          <a:noFill/>
        </p:spPr>
        <p:txBody>
          <a:bodyPr wrap="square" rtlCol="0">
            <a:spAutoFit/>
          </a:bodyPr>
          <a:lstStyle/>
          <a:p>
            <a:pPr algn="ctr">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The maternal mortality rate, the number of women who die from pregnancy-related causes while being pregnant, at childbirth or within 42 days of pregnancy termination per 100,000 live births.</a:t>
            </a:r>
          </a:p>
          <a:p>
            <a:pPr algn="ctr">
              <a:buFont typeface="Wingdings" pitchFamily="2" charset="2"/>
              <a:buChar char="Ø"/>
            </a:pPr>
            <a:endParaRPr lang="sr-Latn-RS" sz="2200" dirty="0">
              <a:latin typeface="Times New Roman" pitchFamily="18" charset="0"/>
              <a:cs typeface="Times New Roman" pitchFamily="18" charset="0"/>
            </a:endParaRPr>
          </a:p>
          <a:p>
            <a:pPr algn="ctr">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The value of such an indicator depicts the health status of women, availability of health care resources, along with the general level of socio-economic development of a country. It is used as an indicator of the quality of health care services provided, considering the fact that the majority of childbirths occur in health care institutions, where the professional competence of health workers, sanitary and hygienic conditions and equipment of the entire institution are known to affect the outcome of childbirth, which is to be measured not only by the health status of a woman giving birth, but her own child’s health status as well.</a:t>
            </a:r>
          </a:p>
        </p:txBody>
      </p:sp>
    </p:spTree>
    <p:extLst>
      <p:ext uri="{BB962C8B-B14F-4D97-AF65-F5344CB8AC3E}">
        <p14:creationId xmlns:p14="http://schemas.microsoft.com/office/powerpoint/2010/main" val="236046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5CE05D3-5811-9C9E-4A52-4ABAF18EECA8}"/>
              </a:ext>
            </a:extLst>
          </p:cNvPr>
          <p:cNvSpPr>
            <a:spLocks noGrp="1"/>
          </p:cNvSpPr>
          <p:nvPr>
            <p:ph type="ctrTitle"/>
          </p:nvPr>
        </p:nvSpPr>
        <p:spPr/>
        <p:txBody>
          <a:bodyPr/>
          <a:lstStyle/>
          <a:p>
            <a:r>
              <a:rPr lang="en-US" dirty="0"/>
              <a:t>Population ageing</a:t>
            </a:r>
            <a:br>
              <a:rPr lang="en-US" dirty="0"/>
            </a:br>
            <a:endParaRPr lang="en-US" dirty="0"/>
          </a:p>
        </p:txBody>
      </p:sp>
      <p:sp>
        <p:nvSpPr>
          <p:cNvPr id="3" name="Subtitle 2">
            <a:extLst>
              <a:ext uri="{FF2B5EF4-FFF2-40B4-BE49-F238E27FC236}">
                <a16:creationId xmlns:a16="http://schemas.microsoft.com/office/drawing/2014/main" xmlns="" id="{D1AA7509-D66D-01F3-491F-CAECA1A17EFD}"/>
              </a:ext>
            </a:extLst>
          </p:cNvPr>
          <p:cNvSpPr>
            <a:spLocks noGrp="1"/>
          </p:cNvSpPr>
          <p:nvPr>
            <p:ph type="subTitle" idx="1"/>
          </p:nvPr>
        </p:nvSpPr>
        <p:spPr/>
        <p:txBody>
          <a:bodyPr>
            <a:normAutofit/>
          </a:bodyPr>
          <a:lstStyle/>
          <a:p>
            <a:r>
              <a:rPr lang="en-US" sz="3600" dirty="0">
                <a:solidFill>
                  <a:schemeClr val="accent3">
                    <a:lumMod val="40000"/>
                    <a:lumOff val="60000"/>
                  </a:schemeClr>
                </a:solidFill>
              </a:rPr>
              <a:t>Health-care of Elderly</a:t>
            </a:r>
          </a:p>
        </p:txBody>
      </p:sp>
    </p:spTree>
    <p:extLst>
      <p:ext uri="{BB962C8B-B14F-4D97-AF65-F5344CB8AC3E}">
        <p14:creationId xmlns:p14="http://schemas.microsoft.com/office/powerpoint/2010/main" val="4150798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endParaRPr lang="sr-Cyrl-RS" dirty="0"/>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1052736"/>
            <a:ext cx="7493138" cy="44745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611561" y="5850458"/>
            <a:ext cx="7776863" cy="646331"/>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rPr>
              <a:t>A group of older persons seated outside a tourist hotel in Gueong-Ju, 1981, UN Photo</a:t>
            </a:r>
            <a:endParaRPr kumimoji="0" lang="sr-Cyrl-RS" sz="1800" b="0" i="0" u="none" strike="noStrike" kern="1200" cap="none" spc="0" normalizeH="0" baseline="0" noProof="0" dirty="0">
              <a:ln>
                <a:noFill/>
              </a:ln>
              <a:solidFill>
                <a:prstClr val="black"/>
              </a:solidFill>
              <a:effectLst/>
              <a:uLnTx/>
              <a:uFillTx/>
              <a:latin typeface="Times New Roman" pitchFamily="18" charset="0"/>
              <a:ea typeface="+mn-ea"/>
              <a:cs typeface="Times New Roman" pitchFamily="18" charset="0"/>
            </a:endParaRPr>
          </a:p>
        </p:txBody>
      </p:sp>
      <p:sp>
        <p:nvSpPr>
          <p:cNvPr id="6" name="Title 5"/>
          <p:cNvSpPr>
            <a:spLocks noGrp="1"/>
          </p:cNvSpPr>
          <p:nvPr>
            <p:ph type="title"/>
          </p:nvPr>
        </p:nvSpPr>
        <p:spPr>
          <a:xfrm>
            <a:off x="385191" y="34753"/>
            <a:ext cx="8229600" cy="1015663"/>
          </a:xfrm>
          <a:prstGeom prst="rect">
            <a:avLst/>
          </a:prstGeom>
        </p:spPr>
        <p:txBody>
          <a:bodyPr wrap="square">
            <a:spAutoFit/>
          </a:bodyPr>
          <a:lstStyle/>
          <a:p>
            <a:pPr algn="ctr"/>
            <a:r>
              <a:rPr lang="sr-Latn-RS" sz="2000" b="1" dirty="0">
                <a:solidFill>
                  <a:srgbClr val="0070C0"/>
                </a:solidFill>
                <a:latin typeface="Times New Roman" pitchFamily="18" charset="0"/>
                <a:cs typeface="Times New Roman" pitchFamily="18" charset="0"/>
              </a:rPr>
              <a:t>Population ageing is not only one of the most significant triumphs of the entire humanity, but it is considered as one of the greatest challenges as well (UN)</a:t>
            </a:r>
            <a:endParaRPr lang="sr-Cyrl-RS" sz="2000" b="1" dirty="0">
              <a:solidFill>
                <a:srgbClr val="0070C0"/>
              </a:solidFill>
              <a:latin typeface="Times New Roman" pitchFamily="18" charset="0"/>
              <a:cs typeface="Times New Roman" pitchFamily="18" charset="0"/>
            </a:endParaRPr>
          </a:p>
        </p:txBody>
      </p:sp>
    </p:spTree>
    <p:extLst>
      <p:ext uri="{BB962C8B-B14F-4D97-AF65-F5344CB8AC3E}">
        <p14:creationId xmlns:p14="http://schemas.microsoft.com/office/powerpoint/2010/main" val="46854983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B0306F3-4215-E299-9973-0FBA3ABC0589}"/>
              </a:ext>
            </a:extLst>
          </p:cNvPr>
          <p:cNvSpPr>
            <a:spLocks noGrp="1"/>
          </p:cNvSpPr>
          <p:nvPr>
            <p:ph type="title"/>
          </p:nvPr>
        </p:nvSpPr>
        <p:spPr>
          <a:xfrm>
            <a:off x="539553" y="274638"/>
            <a:ext cx="8147248" cy="706090"/>
          </a:xfrm>
        </p:spPr>
        <p:txBody>
          <a:bodyPr>
            <a:normAutofit fontScale="90000"/>
          </a:bodyPr>
          <a:lstStyle/>
          <a:p>
            <a:r>
              <a:rPr lang="sr-Latn-RS" dirty="0">
                <a:latin typeface="Times New Roman" panose="02020603050405020304" pitchFamily="18" charset="0"/>
                <a:cs typeface="Times New Roman" panose="02020603050405020304" pitchFamily="18" charset="0"/>
              </a:rPr>
              <a:t>Definition</a:t>
            </a:r>
            <a:endParaRPr lang="en-US" dirty="0">
              <a:latin typeface="Times New Roman" panose="02020603050405020304" pitchFamily="18" charset="0"/>
              <a:cs typeface="Times New Roman" panose="02020603050405020304" pitchFamily="18" charset="0"/>
            </a:endParaRPr>
          </a:p>
        </p:txBody>
      </p:sp>
      <p:pic>
        <p:nvPicPr>
          <p:cNvPr id="5" name="Content Placeholder 4">
            <a:extLst>
              <a:ext uri="{FF2B5EF4-FFF2-40B4-BE49-F238E27FC236}">
                <a16:creationId xmlns:a16="http://schemas.microsoft.com/office/drawing/2014/main" xmlns="" id="{D1601414-D93A-8567-BC01-610F6EFC21BD}"/>
              </a:ext>
            </a:extLst>
          </p:cNvPr>
          <p:cNvPicPr>
            <a:picLocks noGrp="1" noChangeAspect="1"/>
          </p:cNvPicPr>
          <p:nvPr>
            <p:ph idx="1"/>
          </p:nvPr>
        </p:nvPicPr>
        <p:blipFill>
          <a:blip r:embed="rId2"/>
          <a:stretch>
            <a:fillRect/>
          </a:stretch>
        </p:blipFill>
        <p:spPr>
          <a:xfrm>
            <a:off x="1151620" y="1124746"/>
            <a:ext cx="7020780" cy="3195757"/>
          </a:xfrm>
        </p:spPr>
      </p:pic>
      <p:pic>
        <p:nvPicPr>
          <p:cNvPr id="9" name="Picture 8">
            <a:extLst>
              <a:ext uri="{FF2B5EF4-FFF2-40B4-BE49-F238E27FC236}">
                <a16:creationId xmlns:a16="http://schemas.microsoft.com/office/drawing/2014/main" xmlns="" id="{4D362D01-A4ED-68C8-7100-B8902410FDAC}"/>
              </a:ext>
            </a:extLst>
          </p:cNvPr>
          <p:cNvPicPr>
            <a:picLocks noChangeAspect="1"/>
          </p:cNvPicPr>
          <p:nvPr/>
        </p:nvPicPr>
        <p:blipFill>
          <a:blip r:embed="rId3"/>
          <a:stretch>
            <a:fillRect/>
          </a:stretch>
        </p:blipFill>
        <p:spPr>
          <a:xfrm>
            <a:off x="1151620" y="4464517"/>
            <a:ext cx="7020780" cy="2262586"/>
          </a:xfrm>
          <a:prstGeom prst="rect">
            <a:avLst/>
          </a:prstGeom>
        </p:spPr>
      </p:pic>
    </p:spTree>
    <p:extLst>
      <p:ext uri="{BB962C8B-B14F-4D97-AF65-F5344CB8AC3E}">
        <p14:creationId xmlns:p14="http://schemas.microsoft.com/office/powerpoint/2010/main" val="26604298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4211F90-42F7-AE81-DD3F-568CF868614C}"/>
              </a:ext>
            </a:extLst>
          </p:cNvPr>
          <p:cNvSpPr>
            <a:spLocks noGrp="1"/>
          </p:cNvSpPr>
          <p:nvPr>
            <p:ph type="title"/>
          </p:nvPr>
        </p:nvSpPr>
        <p:spPr/>
        <p:txBody>
          <a:bodyPr>
            <a:normAutofit/>
          </a:bodyPr>
          <a:lstStyle/>
          <a:p>
            <a:r>
              <a:rPr lang="en-US" sz="3200" b="1" dirty="0">
                <a:latin typeface="Times New Roman" panose="02020603050405020304" pitchFamily="18" charset="0"/>
                <a:cs typeface="Times New Roman" panose="02020603050405020304" pitchFamily="18" charset="0"/>
              </a:rPr>
              <a:t>Trends in Population Ageing</a:t>
            </a:r>
          </a:p>
        </p:txBody>
      </p:sp>
      <p:sp>
        <p:nvSpPr>
          <p:cNvPr id="3" name="Content Placeholder 2">
            <a:extLst>
              <a:ext uri="{FF2B5EF4-FFF2-40B4-BE49-F238E27FC236}">
                <a16:creationId xmlns:a16="http://schemas.microsoft.com/office/drawing/2014/main" xmlns="" id="{E2192CBD-C2D4-2F3C-4EF2-F71987616C71}"/>
              </a:ext>
            </a:extLst>
          </p:cNvPr>
          <p:cNvSpPr>
            <a:spLocks noGrp="1"/>
          </p:cNvSpPr>
          <p:nvPr>
            <p:ph idx="1"/>
          </p:nvPr>
        </p:nvSpPr>
        <p:spPr/>
        <p:txBody>
          <a:bodyPr>
            <a:normAutofit/>
          </a:bodyPr>
          <a:lstStyle/>
          <a:p>
            <a:pPr>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People worldwide are living longer. Every country in the world is experiencing growth in both the size and the proportion of older persons in the population. </a:t>
            </a:r>
          </a:p>
          <a:p>
            <a:pPr>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In 2021, there were 761 million persons aged 65 years or over in the global population. This number is projected to double to 1.6 billion in 2050</a:t>
            </a:r>
          </a:p>
          <a:p>
            <a:pPr>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By 2050, 1 in 6 people in the world will be aged 65 years or over.</a:t>
            </a:r>
          </a:p>
          <a:p>
            <a:pPr>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In 2018, for the first time in history, persons aged 65 or above outnumbered children under five years of age globally. </a:t>
            </a:r>
          </a:p>
          <a:p>
            <a:pPr>
              <a:buFont typeface="Wingdings" panose="05000000000000000000" pitchFamily="2" charset="2"/>
              <a:buChar char="q"/>
            </a:pPr>
            <a:r>
              <a:rPr lang="en-US" sz="2000" dirty="0">
                <a:latin typeface="Times New Roman" panose="02020603050405020304" pitchFamily="18" charset="0"/>
                <a:cs typeface="Times New Roman" panose="02020603050405020304" pitchFamily="18" charset="0"/>
              </a:rPr>
              <a:t>The number of persons aged 80 years or over is projected to triple, from 155 million in 2021 to 459 million in 2050.</a:t>
            </a:r>
          </a:p>
        </p:txBody>
      </p:sp>
      <p:pic>
        <p:nvPicPr>
          <p:cNvPr id="4" name="Picture 3">
            <a:extLst>
              <a:ext uri="{FF2B5EF4-FFF2-40B4-BE49-F238E27FC236}">
                <a16:creationId xmlns:a16="http://schemas.microsoft.com/office/drawing/2014/main" xmlns="" id="{64AB108C-7F81-0A24-A9A6-2E5F0D7D08D0}"/>
              </a:ext>
            </a:extLst>
          </p:cNvPr>
          <p:cNvPicPr>
            <a:picLocks noChangeAspect="1"/>
          </p:cNvPicPr>
          <p:nvPr/>
        </p:nvPicPr>
        <p:blipFill>
          <a:blip r:embed="rId2"/>
          <a:stretch>
            <a:fillRect/>
          </a:stretch>
        </p:blipFill>
        <p:spPr>
          <a:xfrm>
            <a:off x="539553" y="1344480"/>
            <a:ext cx="8230313" cy="73158"/>
          </a:xfrm>
          <a:prstGeom prst="rect">
            <a:avLst/>
          </a:prstGeom>
        </p:spPr>
      </p:pic>
      <p:pic>
        <p:nvPicPr>
          <p:cNvPr id="8" name="Picture 7">
            <a:extLst>
              <a:ext uri="{FF2B5EF4-FFF2-40B4-BE49-F238E27FC236}">
                <a16:creationId xmlns:a16="http://schemas.microsoft.com/office/drawing/2014/main" xmlns="" id="{CAC8A207-A659-F295-CB7C-18BA5C8C193C}"/>
              </a:ext>
            </a:extLst>
          </p:cNvPr>
          <p:cNvPicPr>
            <a:picLocks noChangeAspect="1"/>
          </p:cNvPicPr>
          <p:nvPr/>
        </p:nvPicPr>
        <p:blipFill>
          <a:blip r:embed="rId3"/>
          <a:stretch>
            <a:fillRect/>
          </a:stretch>
        </p:blipFill>
        <p:spPr>
          <a:xfrm>
            <a:off x="3635897" y="5257802"/>
            <a:ext cx="5277985" cy="15290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 name="Picture 9">
            <a:extLst>
              <a:ext uri="{FF2B5EF4-FFF2-40B4-BE49-F238E27FC236}">
                <a16:creationId xmlns:a16="http://schemas.microsoft.com/office/drawing/2014/main" xmlns="" id="{EC1F6063-22AB-9CB4-E1F7-CF75407F94A0}"/>
              </a:ext>
            </a:extLst>
          </p:cNvPr>
          <p:cNvPicPr>
            <a:picLocks noChangeAspect="1"/>
          </p:cNvPicPr>
          <p:nvPr/>
        </p:nvPicPr>
        <p:blipFill>
          <a:blip r:embed="rId4"/>
          <a:stretch>
            <a:fillRect/>
          </a:stretch>
        </p:blipFill>
        <p:spPr>
          <a:xfrm>
            <a:off x="748208" y="5257802"/>
            <a:ext cx="2853635" cy="152904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6250624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1FCF16C-2F41-1E77-3F41-A1BC1E157A37}"/>
              </a:ext>
            </a:extLst>
          </p:cNvPr>
          <p:cNvSpPr>
            <a:spLocks noGrp="1"/>
          </p:cNvSpPr>
          <p:nvPr>
            <p:ph type="title"/>
          </p:nvPr>
        </p:nvSpPr>
        <p:spPr/>
        <p:txBody>
          <a:bodyPr>
            <a:normAutofit/>
          </a:bodyPr>
          <a:lstStyle/>
          <a:p>
            <a:r>
              <a:rPr lang="en-US" sz="3200" b="1" dirty="0"/>
              <a:t>Trends in Population Ageing</a:t>
            </a:r>
          </a:p>
        </p:txBody>
      </p:sp>
      <p:sp>
        <p:nvSpPr>
          <p:cNvPr id="3" name="Content Placeholder 2">
            <a:extLst>
              <a:ext uri="{FF2B5EF4-FFF2-40B4-BE49-F238E27FC236}">
                <a16:creationId xmlns:a16="http://schemas.microsoft.com/office/drawing/2014/main" xmlns="" id="{6533BD6B-57A9-E88A-9161-3AD3F204CB42}"/>
              </a:ext>
            </a:extLst>
          </p:cNvPr>
          <p:cNvSpPr>
            <a:spLocks noGrp="1"/>
          </p:cNvSpPr>
          <p:nvPr>
            <p:ph idx="1"/>
          </p:nvPr>
        </p:nvSpPr>
        <p:spPr/>
        <p:txBody>
          <a:bodyPr>
            <a:normAutofit/>
          </a:bodyPr>
          <a:lstStyle/>
          <a:p>
            <a:r>
              <a:rPr lang="en-US" sz="2000" dirty="0">
                <a:latin typeface="Times New Roman" panose="02020603050405020304" pitchFamily="18" charset="0"/>
                <a:cs typeface="Times New Roman" panose="02020603050405020304" pitchFamily="18" charset="0"/>
              </a:rPr>
              <a:t>All regions will see an increase in the size of the older population between 2019 and 2050</a:t>
            </a:r>
            <a:r>
              <a:rPr lang="en-US" sz="2000" dirty="0"/>
              <a:t>. </a:t>
            </a:r>
          </a:p>
        </p:txBody>
      </p:sp>
      <p:pic>
        <p:nvPicPr>
          <p:cNvPr id="5" name="Picture 4">
            <a:extLst>
              <a:ext uri="{FF2B5EF4-FFF2-40B4-BE49-F238E27FC236}">
                <a16:creationId xmlns:a16="http://schemas.microsoft.com/office/drawing/2014/main" xmlns="" id="{E8F3AC54-265A-5245-003C-34F7E540E975}"/>
              </a:ext>
            </a:extLst>
          </p:cNvPr>
          <p:cNvPicPr>
            <a:picLocks noChangeAspect="1"/>
          </p:cNvPicPr>
          <p:nvPr/>
        </p:nvPicPr>
        <p:blipFill>
          <a:blip r:embed="rId3"/>
          <a:stretch>
            <a:fillRect/>
          </a:stretch>
        </p:blipFill>
        <p:spPr>
          <a:xfrm>
            <a:off x="395536" y="2996954"/>
            <a:ext cx="8007762" cy="2940201"/>
          </a:xfrm>
          <a:prstGeom prst="rect">
            <a:avLst/>
          </a:prstGeom>
        </p:spPr>
      </p:pic>
      <p:pic>
        <p:nvPicPr>
          <p:cNvPr id="6" name="Picture 5">
            <a:extLst>
              <a:ext uri="{FF2B5EF4-FFF2-40B4-BE49-F238E27FC236}">
                <a16:creationId xmlns:a16="http://schemas.microsoft.com/office/drawing/2014/main" xmlns="" id="{A411839D-92BE-A703-AAC1-D6A0F61963EC}"/>
              </a:ext>
            </a:extLst>
          </p:cNvPr>
          <p:cNvPicPr>
            <a:picLocks noChangeAspect="1"/>
          </p:cNvPicPr>
          <p:nvPr/>
        </p:nvPicPr>
        <p:blipFill>
          <a:blip r:embed="rId4"/>
          <a:stretch>
            <a:fillRect/>
          </a:stretch>
        </p:blipFill>
        <p:spPr>
          <a:xfrm>
            <a:off x="456488" y="1357420"/>
            <a:ext cx="8230313" cy="73158"/>
          </a:xfrm>
          <a:prstGeom prst="rect">
            <a:avLst/>
          </a:prstGeom>
        </p:spPr>
      </p:pic>
    </p:spTree>
    <p:extLst>
      <p:ext uri="{BB962C8B-B14F-4D97-AF65-F5344CB8AC3E}">
        <p14:creationId xmlns:p14="http://schemas.microsoft.com/office/powerpoint/2010/main" val="42029449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BB346BF-D9F0-022F-2778-2D98BCEB5A93}"/>
              </a:ext>
            </a:extLst>
          </p:cNvPr>
          <p:cNvSpPr>
            <a:spLocks noGrp="1"/>
          </p:cNvSpPr>
          <p:nvPr>
            <p:ph type="title"/>
          </p:nvPr>
        </p:nvSpPr>
        <p:spPr/>
        <p:txBody>
          <a:bodyPr>
            <a:normAutofit/>
          </a:bodyPr>
          <a:lstStyle/>
          <a:p>
            <a:r>
              <a:rPr lang="en-US" sz="3600" dirty="0">
                <a:latin typeface="Times New Roman" panose="02020603050405020304" pitchFamily="18" charset="0"/>
                <a:cs typeface="Times New Roman" panose="02020603050405020304" pitchFamily="18" charset="0"/>
              </a:rPr>
              <a:t>Ageing explained</a:t>
            </a:r>
          </a:p>
        </p:txBody>
      </p:sp>
      <p:sp>
        <p:nvSpPr>
          <p:cNvPr id="3" name="Content Placeholder 2">
            <a:extLst>
              <a:ext uri="{FF2B5EF4-FFF2-40B4-BE49-F238E27FC236}">
                <a16:creationId xmlns:a16="http://schemas.microsoft.com/office/drawing/2014/main" xmlns="" id="{BE62B40A-E88B-05F2-6D3A-66E597F640F6}"/>
              </a:ext>
            </a:extLst>
          </p:cNvPr>
          <p:cNvSpPr>
            <a:spLocks noGrp="1"/>
          </p:cNvSpPr>
          <p:nvPr>
            <p:ph idx="1"/>
          </p:nvPr>
        </p:nvSpPr>
        <p:spPr/>
        <p:txBody>
          <a:bodyPr>
            <a:normAutofit/>
          </a:bodyPr>
          <a:lstStyle/>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At the biological level, ageing results from the impact of the accumulation of a wide variety of molecular and cellular damage over time. This leads to a gradual decrease in physical and mental capacity, a growing risk of disease and ultimately death.</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 Beyond biological changes, ageing is often associated with other life transitions such as retirement, relocation to more appropriate housing and the death of friends and partners. </a:t>
            </a:r>
          </a:p>
        </p:txBody>
      </p:sp>
      <p:pic>
        <p:nvPicPr>
          <p:cNvPr id="4" name="Picture 3">
            <a:extLst>
              <a:ext uri="{FF2B5EF4-FFF2-40B4-BE49-F238E27FC236}">
                <a16:creationId xmlns:a16="http://schemas.microsoft.com/office/drawing/2014/main" xmlns="" id="{1AC05BC6-D4BB-5D67-87DA-9E451508AA64}"/>
              </a:ext>
            </a:extLst>
          </p:cNvPr>
          <p:cNvPicPr>
            <a:picLocks noChangeAspect="1"/>
          </p:cNvPicPr>
          <p:nvPr/>
        </p:nvPicPr>
        <p:blipFill>
          <a:blip r:embed="rId2"/>
          <a:stretch>
            <a:fillRect/>
          </a:stretch>
        </p:blipFill>
        <p:spPr>
          <a:xfrm>
            <a:off x="539553" y="1399182"/>
            <a:ext cx="8230313" cy="73158"/>
          </a:xfrm>
          <a:prstGeom prst="rect">
            <a:avLst/>
          </a:prstGeom>
        </p:spPr>
      </p:pic>
    </p:spTree>
    <p:extLst>
      <p:ext uri="{BB962C8B-B14F-4D97-AF65-F5344CB8AC3E}">
        <p14:creationId xmlns:p14="http://schemas.microsoft.com/office/powerpoint/2010/main" val="35468378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sr-Latn-RS" sz="3100" b="1" dirty="0">
                <a:latin typeface="Times New Roman" pitchFamily="18" charset="0"/>
                <a:cs typeface="Times New Roman" pitchFamily="18" charset="0"/>
              </a:rPr>
              <a:t>Population ageing – public health significance</a:t>
            </a:r>
            <a:br>
              <a:rPr lang="sr-Latn-RS" sz="3100" b="1" dirty="0">
                <a:latin typeface="Times New Roman" pitchFamily="18" charset="0"/>
                <a:cs typeface="Times New Roman" pitchFamily="18" charset="0"/>
              </a:rPr>
            </a:br>
            <a:r>
              <a:rPr lang="en-US" sz="3100" b="1" dirty="0">
                <a:latin typeface="Times New Roman" pitchFamily="18" charset="0"/>
                <a:cs typeface="Times New Roman" pitchFamily="18" charset="0"/>
              </a:rPr>
              <a:t/>
            </a:r>
            <a:br>
              <a:rPr lang="en-US" sz="3100" b="1" dirty="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340768"/>
            <a:ext cx="8229600" cy="5112568"/>
          </a:xfrm>
        </p:spPr>
        <p:txBody>
          <a:bodyPr>
            <a:normAutofit lnSpcReduction="10000"/>
          </a:bodyPr>
          <a:lstStyle/>
          <a:p>
            <a:pPr algn="just">
              <a:buFont typeface="Wingdings" pitchFamily="2" charset="2"/>
              <a:buChar char="ü"/>
            </a:pPr>
            <a:r>
              <a:rPr lang="sr-Latn-RS" sz="2400" dirty="0">
                <a:latin typeface="Times New Roman" pitchFamily="18" charset="0"/>
                <a:cs typeface="Times New Roman" pitchFamily="18" charset="0"/>
              </a:rPr>
              <a:t>An increase in the incidence of patients with chronic diseases.</a:t>
            </a:r>
          </a:p>
          <a:p>
            <a:pPr algn="just">
              <a:buFont typeface="Wingdings" pitchFamily="2" charset="2"/>
              <a:buChar char="ü"/>
            </a:pPr>
            <a:r>
              <a:rPr lang="sr-Latn-RS" sz="2400" dirty="0">
                <a:latin typeface="Times New Roman" pitchFamily="18" charset="0"/>
                <a:cs typeface="Times New Roman" pitchFamily="18" charset="0"/>
              </a:rPr>
              <a:t>An increase in the number of functionally dependent persons, persons with some form of mental or physical impairments, and the number of cognitively impaired persons (persons with dementia).</a:t>
            </a:r>
          </a:p>
          <a:p>
            <a:pPr algn="just">
              <a:buFont typeface="Wingdings" pitchFamily="2" charset="2"/>
              <a:buChar char="ü"/>
            </a:pPr>
            <a:r>
              <a:rPr lang="sr-Latn-RS" sz="2400" dirty="0">
                <a:latin typeface="Times New Roman" pitchFamily="18" charset="0"/>
                <a:cs typeface="Times New Roman" pitchFamily="18" charset="0"/>
              </a:rPr>
              <a:t>Substantial health issues of the elderly lead to the increasing pressure on the health care institutions and greater financial funding so as to cover their health care costs and expenses.</a:t>
            </a:r>
          </a:p>
          <a:p>
            <a:pPr algn="just">
              <a:buFont typeface="Wingdings" pitchFamily="2" charset="2"/>
              <a:buChar char="ü"/>
            </a:pPr>
            <a:r>
              <a:rPr lang="sr-Latn-RS" sz="2400" dirty="0">
                <a:latin typeface="Times New Roman" pitchFamily="18" charset="0"/>
                <a:cs typeface="Times New Roman" pitchFamily="18" charset="0"/>
              </a:rPr>
              <a:t>Persons in advanced age are more frequently facing economic barriers as regards the use of health care services.</a:t>
            </a:r>
          </a:p>
          <a:p>
            <a:pPr algn="just">
              <a:buFont typeface="Wingdings" pitchFamily="2" charset="2"/>
              <a:buChar char="ü"/>
            </a:pPr>
            <a:r>
              <a:rPr lang="sr-Latn-RS" sz="2400" dirty="0">
                <a:latin typeface="Times New Roman" pitchFamily="18" charset="0"/>
                <a:cs typeface="Times New Roman" pitchFamily="18" charset="0"/>
              </a:rPr>
              <a:t>Undermining the personal capacities necessary for independent functioning due to their limited mobility, mental weaknesses or other physical issues.</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80730"/>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95457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sr-Latn-RS" sz="3100" b="1" dirty="0">
                <a:latin typeface="Times New Roman" pitchFamily="18" charset="0"/>
                <a:cs typeface="Times New Roman" pitchFamily="18" charset="0"/>
              </a:rPr>
              <a:t>Health Profile of the Elderly Population </a:t>
            </a:r>
            <a:br>
              <a:rPr lang="sr-Latn-RS" sz="3100" b="1" dirty="0">
                <a:latin typeface="Times New Roman" pitchFamily="18" charset="0"/>
                <a:cs typeface="Times New Roman" pitchFamily="18" charset="0"/>
              </a:rPr>
            </a:br>
            <a:r>
              <a:rPr lang="en-US" sz="3100" b="1" dirty="0">
                <a:latin typeface="Times New Roman" pitchFamily="18" charset="0"/>
                <a:cs typeface="Times New Roman" pitchFamily="18" charset="0"/>
              </a:rPr>
              <a:t/>
            </a:r>
            <a:br>
              <a:rPr lang="en-US" sz="3100" b="1" dirty="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052736"/>
            <a:ext cx="8229600" cy="5400600"/>
          </a:xfrm>
        </p:spPr>
        <p:txBody>
          <a:bodyPr>
            <a:normAutofit/>
          </a:bodyPr>
          <a:lstStyle/>
          <a:p>
            <a:pPr>
              <a:buFont typeface="Wingdings" pitchFamily="2" charset="2"/>
              <a:buChar char="ü"/>
            </a:pPr>
            <a:endParaRPr lang="sr-Latn-RS" sz="2400" dirty="0">
              <a:latin typeface="Times New Roman" pitchFamily="18" charset="0"/>
              <a:cs typeface="Times New Roman" pitchFamily="18" charset="0"/>
            </a:endParaRPr>
          </a:p>
          <a:p>
            <a:pPr>
              <a:buFont typeface="Wingdings" pitchFamily="2" charset="2"/>
              <a:buChar char="ü"/>
            </a:pPr>
            <a:r>
              <a:rPr lang="sr-Latn-RS" sz="2400" dirty="0">
                <a:latin typeface="Times New Roman" pitchFamily="18" charset="0"/>
                <a:cs typeface="Times New Roman" pitchFamily="18" charset="0"/>
              </a:rPr>
              <a:t>Chronic non-communicable diseases (NCDs) imposing a large burden on the entire society – represent a significant public health challenge worldwide, whereas epidemic waves of such diseases are firmly associated with the population ageing.</a:t>
            </a:r>
          </a:p>
          <a:p>
            <a:pPr>
              <a:buFont typeface="Wingdings" pitchFamily="2" charset="2"/>
              <a:buChar char="ü"/>
            </a:pPr>
            <a:endParaRPr lang="sr-Latn-RS" sz="2400" dirty="0">
              <a:latin typeface="Times New Roman" pitchFamily="18" charset="0"/>
              <a:cs typeface="Times New Roman" pitchFamily="18" charset="0"/>
            </a:endParaRPr>
          </a:p>
          <a:p>
            <a:pPr>
              <a:buFont typeface="Wingdings" pitchFamily="2" charset="2"/>
              <a:buChar char="ü"/>
            </a:pPr>
            <a:r>
              <a:rPr lang="sr-Latn-RS" sz="2400" dirty="0">
                <a:latin typeface="Times New Roman" pitchFamily="18" charset="0"/>
                <a:cs typeface="Times New Roman" pitchFamily="18" charset="0"/>
              </a:rPr>
              <a:t>The prevalence of the majority of chronic conditions increases with age, but what raises the greatest concerns among the elderly is the high prevalence of comorbidities, the high percentage of diseases, injuries and treatments, as well as the long-term rehabilitation rates. </a:t>
            </a:r>
            <a:endParaRPr lang="en-US" sz="2400" dirty="0">
              <a:latin typeface="Times New Roman" pitchFamily="18" charset="0"/>
              <a:cs typeface="Times New Roman" pitchFamily="18" charset="0"/>
            </a:endParaRPr>
          </a:p>
        </p:txBody>
      </p:sp>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836714"/>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40984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2"/>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9" y="2285992"/>
            <a:ext cx="7000924" cy="369332"/>
          </a:xfrm>
          <a:prstGeom prst="rect">
            <a:avLst/>
          </a:prstGeom>
          <a:noFill/>
        </p:spPr>
        <p:txBody>
          <a:bodyPr wrap="square" rtlCol="0">
            <a:spAutoFit/>
          </a:bodyPr>
          <a:lstStyle/>
          <a:p>
            <a:endParaRPr lang="en-US"/>
          </a:p>
        </p:txBody>
      </p:sp>
      <p:sp>
        <p:nvSpPr>
          <p:cNvPr id="8" name="TextBox 7"/>
          <p:cNvSpPr txBox="1"/>
          <p:nvPr/>
        </p:nvSpPr>
        <p:spPr>
          <a:xfrm>
            <a:off x="1187624" y="909883"/>
            <a:ext cx="6858048"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         Women’s Health Care</a:t>
            </a:r>
            <a:r>
              <a:rPr lang="en-US" sz="2200" b="1" dirty="0">
                <a:latin typeface="Times New Roman" pitchFamily="18" charset="0"/>
                <a:cs typeface="Times New Roman" pitchFamily="18" charset="0"/>
              </a:rPr>
              <a:t> </a:t>
            </a:r>
            <a:r>
              <a:rPr lang="sr-Latn-RS" sz="2200" b="1" dirty="0">
                <a:latin typeface="Times New Roman" pitchFamily="18" charset="0"/>
                <a:cs typeface="Times New Roman" pitchFamily="18" charset="0"/>
              </a:rPr>
              <a:t>of Reproductive Age</a:t>
            </a:r>
            <a:endParaRPr lang="en-US" sz="2200" b="1" dirty="0">
              <a:latin typeface="Times New Roman" pitchFamily="18" charset="0"/>
              <a:cs typeface="Times New Roman" pitchFamily="18" charset="0"/>
            </a:endParaRPr>
          </a:p>
        </p:txBody>
      </p:sp>
      <p:sp>
        <p:nvSpPr>
          <p:cNvPr id="10" name="Rounded Rectangle 9"/>
          <p:cNvSpPr/>
          <p:nvPr/>
        </p:nvSpPr>
        <p:spPr>
          <a:xfrm>
            <a:off x="1071538" y="909882"/>
            <a:ext cx="6715172" cy="502895"/>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3" name="TextBox 12"/>
          <p:cNvSpPr txBox="1"/>
          <p:nvPr/>
        </p:nvSpPr>
        <p:spPr>
          <a:xfrm>
            <a:off x="357159" y="2132858"/>
            <a:ext cx="8072494" cy="3477875"/>
          </a:xfrm>
          <a:prstGeom prst="rect">
            <a:avLst/>
          </a:prstGeom>
          <a:noFill/>
        </p:spPr>
        <p:txBody>
          <a:bodyPr wrap="square" rtlCol="0">
            <a:spAutoFit/>
          </a:bodyPr>
          <a:lstStyle/>
          <a:p>
            <a:pPr>
              <a:buClr>
                <a:schemeClr val="accent3">
                  <a:lumMod val="60000"/>
                  <a:lumOff val="40000"/>
                </a:schemeClr>
              </a:buClr>
            </a:pPr>
            <a:r>
              <a:rPr lang="sr-Latn-RS" sz="2200" dirty="0">
                <a:latin typeface="Times New Roman" pitchFamily="18" charset="0"/>
                <a:cs typeface="Times New Roman" pitchFamily="18" charset="0"/>
              </a:rPr>
              <a:t>Women’s health care is an integral part of the health care system which is provided to the entire population</a:t>
            </a:r>
          </a:p>
          <a:p>
            <a:pPr>
              <a:buClr>
                <a:schemeClr val="accent3">
                  <a:lumMod val="60000"/>
                  <a:lumOff val="40000"/>
                </a:schemeClr>
              </a:buClr>
            </a:pPr>
            <a:endParaRPr lang="sr-Latn-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As regards the primary health care level – there are departments for women’s health care, general medicine services and occupational medicine services</a:t>
            </a:r>
          </a:p>
          <a:p>
            <a:pPr>
              <a:buClr>
                <a:schemeClr val="accent3">
                  <a:lumMod val="60000"/>
                  <a:lumOff val="40000"/>
                </a:schemeClr>
              </a:buClr>
              <a:buFont typeface="Wingdings" pitchFamily="2" charset="2"/>
              <a:buChar char="Ø"/>
            </a:pPr>
            <a:endParaRPr lang="sr-Latn-RS" sz="2200" dirty="0">
              <a:latin typeface="Times New Roman" pitchFamily="18" charset="0"/>
              <a:cs typeface="Times New Roman" pitchFamily="18" charset="0"/>
            </a:endParaRPr>
          </a:p>
          <a:p>
            <a:pPr>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As regards the secondary and tertiary health care levels – there are gynecology and obstetrics inpatient wards and clinics </a:t>
            </a:r>
          </a:p>
          <a:p>
            <a:pPr>
              <a:buClr>
                <a:schemeClr val="accent3">
                  <a:lumMod val="60000"/>
                  <a:lumOff val="40000"/>
                </a:schemeClr>
              </a:buClr>
            </a:pP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3D2A8E34-BBF2-6CD6-2211-FD8A8F27EBF8}"/>
              </a:ext>
            </a:extLst>
          </p:cNvPr>
          <p:cNvPicPr>
            <a:picLocks noChangeAspect="1"/>
          </p:cNvPicPr>
          <p:nvPr/>
        </p:nvPicPr>
        <p:blipFill>
          <a:blip r:embed="rId2"/>
          <a:stretch>
            <a:fillRect/>
          </a:stretch>
        </p:blipFill>
        <p:spPr>
          <a:xfrm>
            <a:off x="457201" y="1435761"/>
            <a:ext cx="8230313" cy="73158"/>
          </a:xfrm>
          <a:prstGeom prst="rect">
            <a:avLst/>
          </a:prstGeom>
        </p:spPr>
      </p:pic>
      <p:sp>
        <p:nvSpPr>
          <p:cNvPr id="2" name="Title 1">
            <a:extLst>
              <a:ext uri="{FF2B5EF4-FFF2-40B4-BE49-F238E27FC236}">
                <a16:creationId xmlns:a16="http://schemas.microsoft.com/office/drawing/2014/main" xmlns="" id="{82DE02AA-C8BF-3ACA-9623-1EFE653E0029}"/>
              </a:ext>
            </a:extLst>
          </p:cNvPr>
          <p:cNvSpPr>
            <a:spLocks noGrp="1"/>
          </p:cNvSpPr>
          <p:nvPr>
            <p:ph type="title"/>
          </p:nvPr>
        </p:nvSpPr>
        <p:spPr/>
        <p:txBody>
          <a:bodyPr>
            <a:normAutofit/>
          </a:bodyPr>
          <a:lstStyle/>
          <a:p>
            <a:r>
              <a:rPr lang="en-US" sz="2800" b="1" dirty="0">
                <a:latin typeface="Times New Roman" panose="02020603050405020304" pitchFamily="18" charset="0"/>
                <a:cs typeface="Times New Roman" panose="02020603050405020304" pitchFamily="18" charset="0"/>
              </a:rPr>
              <a:t>Common health conditions associated with ageing</a:t>
            </a:r>
          </a:p>
        </p:txBody>
      </p:sp>
      <p:sp>
        <p:nvSpPr>
          <p:cNvPr id="3" name="Content Placeholder 2">
            <a:extLst>
              <a:ext uri="{FF2B5EF4-FFF2-40B4-BE49-F238E27FC236}">
                <a16:creationId xmlns:a16="http://schemas.microsoft.com/office/drawing/2014/main" xmlns="" id="{009370B7-D320-D190-41A8-00F849B32B66}"/>
              </a:ext>
            </a:extLst>
          </p:cNvPr>
          <p:cNvSpPr>
            <a:spLocks noGrp="1"/>
          </p:cNvSpPr>
          <p:nvPr>
            <p:ph idx="1"/>
          </p:nvPr>
        </p:nvSpPr>
        <p:spPr/>
        <p:txBody>
          <a:bodyPr>
            <a:normAutofit/>
          </a:bodyPr>
          <a:lstStyle/>
          <a:p>
            <a:r>
              <a:rPr lang="en-US" sz="2400" dirty="0">
                <a:latin typeface="Times New Roman" panose="02020603050405020304" pitchFamily="18" charset="0"/>
                <a:cs typeface="Times New Roman" panose="02020603050405020304" pitchFamily="18" charset="0"/>
              </a:rPr>
              <a:t>Common conditions in older age include hearing loss, cataracts and refractive errors, back and neck pain and osteoarthritis, chronic obstructive pulmonary disease, diabetes, depression and dementia. As people age, they are more likely to experience several conditions at the same time.</a:t>
            </a:r>
          </a:p>
          <a:p>
            <a:endParaRPr lang="en-US" sz="2400" dirty="0">
              <a:latin typeface="Times New Roman" panose="02020603050405020304" pitchFamily="18" charset="0"/>
              <a:cs typeface="Times New Roman" panose="02020603050405020304" pitchFamily="18" charset="0"/>
            </a:endParaRPr>
          </a:p>
          <a:p>
            <a:r>
              <a:rPr lang="en-US" sz="2400" dirty="0">
                <a:latin typeface="Times New Roman" panose="02020603050405020304" pitchFamily="18" charset="0"/>
                <a:cs typeface="Times New Roman" panose="02020603050405020304" pitchFamily="18" charset="0"/>
              </a:rPr>
              <a:t>Older age is also characterized by the emergence of several complex health states commonly called geriatric syndromes. They are often the consequence of multiple underlying factors and include frailty, urinary incontinence, falls, delirium and pressure ulcers. </a:t>
            </a:r>
          </a:p>
        </p:txBody>
      </p:sp>
    </p:spTree>
    <p:extLst>
      <p:ext uri="{BB962C8B-B14F-4D97-AF65-F5344CB8AC3E}">
        <p14:creationId xmlns:p14="http://schemas.microsoft.com/office/powerpoint/2010/main" val="16148457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sr-Latn-RS" sz="3100" b="1" dirty="0">
                <a:latin typeface="Times New Roman" pitchFamily="18" charset="0"/>
                <a:cs typeface="Times New Roman" pitchFamily="18" charset="0"/>
              </a:rPr>
              <a:t>Health Profile of the Elderly Population</a:t>
            </a:r>
            <a:r>
              <a:rPr lang="en-US" sz="3100" b="1" dirty="0">
                <a:latin typeface="Times New Roman" pitchFamily="18" charset="0"/>
                <a:cs typeface="Times New Roman" pitchFamily="18" charset="0"/>
              </a:rPr>
              <a:t/>
            </a:r>
            <a:br>
              <a:rPr lang="en-US" sz="3100" b="1" dirty="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052736"/>
            <a:ext cx="8229600" cy="5400600"/>
          </a:xfrm>
        </p:spPr>
        <p:txBody>
          <a:bodyPr>
            <a:normAutofit fontScale="92500" lnSpcReduction="10000"/>
          </a:bodyPr>
          <a:lstStyle/>
          <a:p>
            <a:pPr marL="0" indent="0">
              <a:buNone/>
            </a:pPr>
            <a:r>
              <a:rPr lang="sr-Latn-RS" sz="2400" dirty="0">
                <a:latin typeface="Times New Roman" pitchFamily="18" charset="0"/>
                <a:cs typeface="Times New Roman" pitchFamily="18" charset="0"/>
              </a:rPr>
              <a:t>As regards the total ranking of diseases established according to the disability-adjusted life years (DALY), the top ten leading causes of NCD burden among the elderly are the following:</a:t>
            </a:r>
          </a:p>
          <a:p>
            <a:pPr>
              <a:buFont typeface="Wingdings" pitchFamily="2" charset="2"/>
              <a:buChar char="ü"/>
            </a:pPr>
            <a:r>
              <a:rPr lang="sr-Latn-RS" sz="2400" b="1" dirty="0">
                <a:latin typeface="Times New Roman" pitchFamily="18" charset="0"/>
                <a:cs typeface="Times New Roman" pitchFamily="18" charset="0"/>
              </a:rPr>
              <a:t>Ischemic heart disease </a:t>
            </a:r>
            <a:r>
              <a:rPr lang="sr-Cyrl-RS" sz="2400" dirty="0">
                <a:latin typeface="Times New Roman" pitchFamily="18" charset="0"/>
                <a:cs typeface="Times New Roman" pitchFamily="18" charset="0"/>
              </a:rPr>
              <a:t>(77</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7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r>
              <a:rPr lang="sr-Latn-RS" sz="2400" dirty="0">
                <a:latin typeface="Times New Roman" pitchFamily="18" charset="0"/>
                <a:cs typeface="Times New Roman" pitchFamily="18" charset="0"/>
              </a:rPr>
              <a:t>of </a:t>
            </a:r>
            <a:r>
              <a:rPr lang="en-US" sz="2400" dirty="0">
                <a:latin typeface="Times New Roman" pitchFamily="18" charset="0"/>
                <a:cs typeface="Times New Roman" pitchFamily="18" charset="0"/>
              </a:rPr>
              <a:t>DALYs),</a:t>
            </a:r>
            <a:endParaRPr lang="sr-Cyrl-RS" sz="2400" dirty="0">
              <a:latin typeface="Times New Roman" pitchFamily="18" charset="0"/>
              <a:cs typeface="Times New Roman" pitchFamily="18" charset="0"/>
            </a:endParaRPr>
          </a:p>
          <a:p>
            <a:pPr>
              <a:buFont typeface="Wingdings" pitchFamily="2" charset="2"/>
              <a:buChar char="ü"/>
            </a:pPr>
            <a:r>
              <a:rPr lang="sr-Latn-RS" sz="2400" b="1" dirty="0">
                <a:latin typeface="Times New Roman" pitchFamily="18" charset="0"/>
                <a:cs typeface="Times New Roman" pitchFamily="18" charset="0"/>
              </a:rPr>
              <a:t>Cerebrovascular insult </a:t>
            </a:r>
            <a:r>
              <a:rPr lang="sr-Cyrl-RS" sz="2400" dirty="0">
                <a:latin typeface="Times New Roman" pitchFamily="18" charset="0"/>
                <a:cs typeface="Times New Roman" pitchFamily="18" charset="0"/>
              </a:rPr>
              <a:t>(66</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4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Chronic obstructive pulmonary disease </a:t>
            </a:r>
            <a:r>
              <a:rPr lang="sr-Cyrl-RS" sz="2400" dirty="0">
                <a:latin typeface="Times New Roman" pitchFamily="18" charset="0"/>
                <a:cs typeface="Times New Roman" pitchFamily="18" charset="0"/>
              </a:rPr>
              <a:t>(43</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3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a:t>
            </a:r>
          </a:p>
          <a:p>
            <a:pPr>
              <a:buFont typeface="Wingdings" pitchFamily="2" charset="2"/>
              <a:buChar char="ü"/>
            </a:pPr>
            <a:r>
              <a:rPr lang="sr-Latn-RS" sz="2400" dirty="0">
                <a:latin typeface="Times New Roman" pitchFamily="18" charset="0"/>
                <a:cs typeface="Times New Roman" pitchFamily="18" charset="0"/>
              </a:rPr>
              <a:t>Diabetes</a:t>
            </a:r>
            <a:r>
              <a:rPr lang="sr-Cyrl-RS" sz="2400" dirty="0">
                <a:latin typeface="Times New Roman" pitchFamily="18" charset="0"/>
                <a:cs typeface="Times New Roman" pitchFamily="18" charset="0"/>
              </a:rPr>
              <a:t> </a:t>
            </a:r>
            <a:r>
              <a:rPr lang="sr-Latn-RS" sz="2400" dirty="0">
                <a:latin typeface="Times New Roman" pitchFamily="18" charset="0"/>
                <a:cs typeface="Times New Roman" pitchFamily="18" charset="0"/>
              </a:rPr>
              <a:t>mellitus </a:t>
            </a:r>
            <a:r>
              <a:rPr lang="sr-Cyrl-RS" sz="2400" dirty="0">
                <a:latin typeface="Times New Roman" pitchFamily="18" charset="0"/>
                <a:cs typeface="Times New Roman" pitchFamily="18" charset="0"/>
              </a:rPr>
              <a:t>(22</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6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Back pain</a:t>
            </a:r>
            <a:r>
              <a:rPr lang="sr-Cyrl-RS" sz="2400" dirty="0">
                <a:latin typeface="Times New Roman" pitchFamily="18" charset="0"/>
                <a:cs typeface="Times New Roman" pitchFamily="18" charset="0"/>
              </a:rPr>
              <a:t> (19</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1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Lung and bronchus cancer </a:t>
            </a:r>
            <a:r>
              <a:rPr lang="sr-Cyrl-RS" sz="2400" dirty="0">
                <a:latin typeface="Times New Roman" pitchFamily="18" charset="0"/>
                <a:cs typeface="Times New Roman" pitchFamily="18" charset="0"/>
              </a:rPr>
              <a:t>(18</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6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Falls</a:t>
            </a:r>
            <a:r>
              <a:rPr lang="sr-Cyrl-RS" sz="2400" dirty="0">
                <a:latin typeface="Times New Roman" pitchFamily="18" charset="0"/>
                <a:cs typeface="Times New Roman" pitchFamily="18" charset="0"/>
              </a:rPr>
              <a:t> (12</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4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Visual impairments </a:t>
            </a:r>
            <a:r>
              <a:rPr lang="sr-Cyrl-RS" sz="2400" dirty="0">
                <a:latin typeface="Times New Roman" pitchFamily="18" charset="0"/>
                <a:cs typeface="Times New Roman" pitchFamily="18" charset="0"/>
              </a:rPr>
              <a:t>(10</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4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Dementia</a:t>
            </a:r>
            <a:r>
              <a:rPr lang="sr-Cyrl-RS" sz="2400" dirty="0">
                <a:latin typeface="Times New Roman" pitchFamily="18" charset="0"/>
                <a:cs typeface="Times New Roman" pitchFamily="18" charset="0"/>
              </a:rPr>
              <a:t> (10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Tuberculosis </a:t>
            </a:r>
            <a:r>
              <a:rPr lang="sr-Cyrl-RS" sz="2400" dirty="0">
                <a:latin typeface="Times New Roman" pitchFamily="18" charset="0"/>
                <a:cs typeface="Times New Roman" pitchFamily="18" charset="0"/>
              </a:rPr>
              <a:t>(9</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2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 </a:t>
            </a:r>
          </a:p>
          <a:p>
            <a:pPr>
              <a:buFont typeface="Wingdings" pitchFamily="2" charset="2"/>
              <a:buChar char="ü"/>
            </a:pPr>
            <a:r>
              <a:rPr lang="sr-Latn-RS" sz="2400" dirty="0">
                <a:latin typeface="Times New Roman" pitchFamily="18" charset="0"/>
                <a:cs typeface="Times New Roman" pitchFamily="18" charset="0"/>
              </a:rPr>
              <a:t>Hypertensive heart disease </a:t>
            </a:r>
            <a:r>
              <a:rPr lang="sr-Cyrl-RS" sz="2400" dirty="0">
                <a:latin typeface="Times New Roman" pitchFamily="18" charset="0"/>
                <a:cs typeface="Times New Roman" pitchFamily="18" charset="0"/>
              </a:rPr>
              <a:t>(9</a:t>
            </a:r>
            <a:r>
              <a:rPr lang="sr-Latn-RS" sz="2400" dirty="0">
                <a:latin typeface="Times New Roman" pitchFamily="18" charset="0"/>
                <a:cs typeface="Times New Roman" pitchFamily="18" charset="0"/>
              </a:rPr>
              <a:t>.</a:t>
            </a:r>
            <a:r>
              <a:rPr lang="sr-Cyrl-RS" sz="2400" dirty="0">
                <a:latin typeface="Times New Roman" pitchFamily="18" charset="0"/>
                <a:cs typeface="Times New Roman" pitchFamily="18" charset="0"/>
              </a:rPr>
              <a:t>5 </a:t>
            </a:r>
            <a:r>
              <a:rPr lang="sr-Latn-RS" sz="2400" dirty="0">
                <a:latin typeface="Times New Roman" pitchFamily="18" charset="0"/>
                <a:cs typeface="Times New Roman" pitchFamily="18" charset="0"/>
              </a:rPr>
              <a:t>million</a:t>
            </a:r>
            <a:r>
              <a:rPr lang="sr-Cyrl-RS" sz="2400" dirty="0">
                <a:latin typeface="Times New Roman" pitchFamily="18" charset="0"/>
                <a:cs typeface="Times New Roman" pitchFamily="18" charset="0"/>
              </a:rPr>
              <a:t>).</a:t>
            </a:r>
            <a:endParaRPr lang="en-US" sz="2400" dirty="0">
              <a:latin typeface="Times New Roman" pitchFamily="18" charset="0"/>
              <a:cs typeface="Times New Roman" pitchFamily="18" charset="0"/>
            </a:endParaRPr>
          </a:p>
        </p:txBody>
      </p:sp>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6242" y="836714"/>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0776930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sr-Latn-RS" sz="3100" b="1" dirty="0">
                <a:latin typeface="Times New Roman" pitchFamily="18" charset="0"/>
                <a:cs typeface="Times New Roman" pitchFamily="18" charset="0"/>
              </a:rPr>
              <a:t>Health Profile of the Elderly Population</a:t>
            </a:r>
            <a:r>
              <a:rPr lang="en-US" sz="3100" b="1" dirty="0">
                <a:latin typeface="Times New Roman" pitchFamily="18" charset="0"/>
                <a:cs typeface="Times New Roman" pitchFamily="18" charset="0"/>
              </a:rPr>
              <a:t/>
            </a:r>
            <a:br>
              <a:rPr lang="en-US" sz="3100" b="1" dirty="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052736"/>
            <a:ext cx="8229600" cy="5400600"/>
          </a:xfrm>
        </p:spPr>
        <p:txBody>
          <a:bodyPr>
            <a:normAutofit fontScale="92500" lnSpcReduction="10000"/>
          </a:bodyPr>
          <a:lstStyle/>
          <a:p>
            <a:pPr>
              <a:buFont typeface="Wingdings" pitchFamily="2" charset="2"/>
              <a:buChar char="ü"/>
            </a:pPr>
            <a:r>
              <a:rPr lang="sr-Latn-RS" sz="2400" dirty="0">
                <a:latin typeface="Times New Roman" pitchFamily="18" charset="0"/>
                <a:cs typeface="Times New Roman" pitchFamily="18" charset="0"/>
              </a:rPr>
              <a:t>The most common mental disorders in this particular age group are depression and dementia. It is estimated that 10-15% of the elderly population suffer from depression, whereas a specific level of decrease of cognitive functions is observed in 25-30% of persons aged 85 or over. The cause of depression among older adults lies in the loss of functional capacities, self-respect, significant roles and persons encountered in life, devaluation of social contacts and decline of the socio-economic status (SES) due to the retirement or disability.</a:t>
            </a:r>
          </a:p>
          <a:p>
            <a:pPr>
              <a:buFont typeface="Wingdings" pitchFamily="2" charset="2"/>
              <a:buChar char="ü"/>
            </a:pPr>
            <a:r>
              <a:rPr lang="sr-Latn-RS" sz="2400" dirty="0">
                <a:latin typeface="Times New Roman" pitchFamily="18" charset="0"/>
                <a:cs typeface="Times New Roman" pitchFamily="18" charset="0"/>
              </a:rPr>
              <a:t>A progressive increase in the number of people suffering from dementia, such as Alzheimer’s disease, is expected nowadays as a consequence of longer life expectancy. Alzheimer’s disease is currently ranked as the sixth leading cause of death in the USA. However, recent estimates have shown that this particular disorder is about to establish its position as the third leading cause of death among the elderly, immediately after heart diseases and tumors.</a:t>
            </a:r>
          </a:p>
        </p:txBody>
      </p:sp>
      <p:pic>
        <p:nvPicPr>
          <p:cNvPr id="1638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 y="836714"/>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03916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274638"/>
            <a:ext cx="8219256" cy="634082"/>
          </a:xfrm>
        </p:spPr>
        <p:txBody>
          <a:bodyPr>
            <a:normAutofit fontScale="90000"/>
          </a:bodyPr>
          <a:lstStyle/>
          <a:p>
            <a:r>
              <a:rPr lang="en-US" sz="3100" dirty="0">
                <a:latin typeface="Times New Roman" pitchFamily="18" charset="0"/>
                <a:cs typeface="Times New Roman" pitchFamily="18" charset="0"/>
              </a:rPr>
              <a:t/>
            </a:r>
            <a:br>
              <a:rPr lang="en-US" sz="3100" dirty="0">
                <a:latin typeface="Times New Roman" pitchFamily="18" charset="0"/>
                <a:cs typeface="Times New Roman" pitchFamily="18" charset="0"/>
              </a:rPr>
            </a:br>
            <a:r>
              <a:rPr lang="sr-Latn-RS" sz="3100" b="1" dirty="0">
                <a:latin typeface="Times New Roman" pitchFamily="18" charset="0"/>
                <a:cs typeface="Times New Roman" pitchFamily="18" charset="0"/>
              </a:rPr>
              <a:t>The indicators of population ageing</a:t>
            </a:r>
            <a:br>
              <a:rPr lang="sr-Latn-RS" sz="3100" b="1" dirty="0">
                <a:latin typeface="Times New Roman" pitchFamily="18" charset="0"/>
                <a:cs typeface="Times New Roman" pitchFamily="18" charset="0"/>
              </a:rPr>
            </a:br>
            <a:r>
              <a:rPr lang="en-US" sz="3100" b="1" dirty="0">
                <a:latin typeface="Times New Roman" pitchFamily="18" charset="0"/>
                <a:cs typeface="Times New Roman" pitchFamily="18" charset="0"/>
              </a:rPr>
              <a:t/>
            </a:r>
            <a:br>
              <a:rPr lang="en-US" sz="3100" b="1" dirty="0">
                <a:latin typeface="Times New Roman" pitchFamily="18" charset="0"/>
                <a:cs typeface="Times New Roman" pitchFamily="18" charset="0"/>
              </a:rPr>
            </a:br>
            <a:endParaRPr lang="en-US" sz="3100" dirty="0"/>
          </a:p>
        </p:txBody>
      </p:sp>
      <p:sp>
        <p:nvSpPr>
          <p:cNvPr id="3" name="Content Placeholder 2"/>
          <p:cNvSpPr>
            <a:spLocks noGrp="1"/>
          </p:cNvSpPr>
          <p:nvPr>
            <p:ph idx="1"/>
          </p:nvPr>
        </p:nvSpPr>
        <p:spPr>
          <a:xfrm>
            <a:off x="457200" y="1916832"/>
            <a:ext cx="8229600" cy="4536504"/>
          </a:xfrm>
        </p:spPr>
        <p:txBody>
          <a:bodyPr>
            <a:normAutofit/>
          </a:bodyPr>
          <a:lstStyle/>
          <a:p>
            <a:pPr>
              <a:buFont typeface="Wingdings" pitchFamily="2" charset="2"/>
              <a:buChar char="ü"/>
              <a:defRPr/>
            </a:pPr>
            <a:r>
              <a:rPr lang="sr-Latn-RS" sz="2800" dirty="0">
                <a:latin typeface="Times New Roman" pitchFamily="18" charset="0"/>
                <a:cs typeface="Times New Roman" pitchFamily="18" charset="0"/>
              </a:rPr>
              <a:t>The share of the population aged 65 or over in the total population</a:t>
            </a:r>
          </a:p>
          <a:p>
            <a:pPr>
              <a:buFont typeface="Wingdings" pitchFamily="2" charset="2"/>
              <a:buChar char="ü"/>
              <a:defRPr/>
            </a:pPr>
            <a:r>
              <a:rPr lang="sr-Latn-RS" sz="2800" dirty="0">
                <a:latin typeface="Times New Roman" pitchFamily="18" charset="0"/>
                <a:cs typeface="Times New Roman" pitchFamily="18" charset="0"/>
              </a:rPr>
              <a:t>Life expectancy at birth </a:t>
            </a:r>
          </a:p>
          <a:p>
            <a:pPr>
              <a:buFont typeface="Wingdings" pitchFamily="2" charset="2"/>
              <a:buChar char="ü"/>
              <a:defRPr/>
            </a:pPr>
            <a:r>
              <a:rPr lang="sr-Latn-RS" sz="2800" dirty="0">
                <a:latin typeface="Times New Roman" pitchFamily="18" charset="0"/>
                <a:cs typeface="Times New Roman" pitchFamily="18" charset="0"/>
              </a:rPr>
              <a:t>The average age of a population </a:t>
            </a:r>
          </a:p>
          <a:p>
            <a:pPr>
              <a:buFont typeface="Wingdings" pitchFamily="2" charset="2"/>
              <a:buChar char="ü"/>
              <a:defRPr/>
            </a:pPr>
            <a:r>
              <a:rPr lang="sr-Latn-RS" sz="2800" dirty="0">
                <a:latin typeface="Times New Roman" pitchFamily="18" charset="0"/>
                <a:cs typeface="Times New Roman" pitchFamily="18" charset="0"/>
              </a:rPr>
              <a:t>The ageing index</a:t>
            </a:r>
            <a:endParaRPr lang="en-US" sz="2800" dirty="0">
              <a:latin typeface="Times New Roman" pitchFamily="18" charset="0"/>
              <a:cs typeface="Times New Roman" pitchFamily="18" charset="0"/>
            </a:endParaRPr>
          </a:p>
          <a:p>
            <a:pPr>
              <a:buFont typeface="Wingdings" pitchFamily="2" charset="2"/>
              <a:buChar char="ü"/>
            </a:pPr>
            <a:endParaRPr lang="en-US" sz="24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80730"/>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2718177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normAutofit fontScale="90000"/>
          </a:bodyPr>
          <a:lstStyle/>
          <a:p>
            <a:pPr eaLnBrk="1" hangingPunct="1">
              <a:defRPr/>
            </a:pPr>
            <a:r>
              <a:rPr lang="sr-Latn-RS" sz="2400" b="1" dirty="0">
                <a:latin typeface="Times New Roman" pitchFamily="18" charset="0"/>
                <a:cs typeface="Times New Roman" pitchFamily="18" charset="0"/>
              </a:rPr>
              <a:t>The share of the population aged 65 or over in the total population</a:t>
            </a:r>
            <a:br>
              <a:rPr lang="sr-Latn-RS" sz="2400" b="1" dirty="0">
                <a:latin typeface="Times New Roman" pitchFamily="18" charset="0"/>
                <a:cs typeface="Times New Roman" pitchFamily="18" charset="0"/>
              </a:rPr>
            </a:br>
            <a:r>
              <a:rPr lang="sr-Cyrl-RS" sz="2400" b="1" dirty="0">
                <a:latin typeface="Times New Roman" pitchFamily="18" charset="0"/>
                <a:cs typeface="Times New Roman" pitchFamily="18" charset="0"/>
              </a:rPr>
              <a:t/>
            </a:r>
            <a:br>
              <a:rPr lang="sr-Cyrl-RS" sz="2400" b="1" dirty="0">
                <a:latin typeface="Times New Roman" pitchFamily="18" charset="0"/>
                <a:cs typeface="Times New Roman" pitchFamily="18" charset="0"/>
              </a:rPr>
            </a:br>
            <a:endParaRPr lang="sr-Cyrl-RS" sz="2400" b="1" dirty="0">
              <a:latin typeface="Times New Roman" pitchFamily="18" charset="0"/>
              <a:cs typeface="Times New Roman" pitchFamily="18" charset="0"/>
            </a:endParaRPr>
          </a:p>
        </p:txBody>
      </p:sp>
      <p:graphicFrame>
        <p:nvGraphicFramePr>
          <p:cNvPr id="148542" name="Group 62"/>
          <p:cNvGraphicFramePr>
            <a:graphicFrameLocks noGrp="1"/>
          </p:cNvGraphicFramePr>
          <p:nvPr>
            <p:ph idx="1"/>
            <p:extLst>
              <p:ext uri="{D42A27DB-BD31-4B8C-83A1-F6EECF244321}">
                <p14:modId xmlns:p14="http://schemas.microsoft.com/office/powerpoint/2010/main" val="318723845"/>
              </p:ext>
            </p:extLst>
          </p:nvPr>
        </p:nvGraphicFramePr>
        <p:xfrm>
          <a:off x="899593" y="1700213"/>
          <a:ext cx="7725296" cy="4594208"/>
        </p:xfrm>
        <a:graphic>
          <a:graphicData uri="http://schemas.openxmlformats.org/drawingml/2006/table">
            <a:tbl>
              <a:tblPr/>
              <a:tblGrid>
                <a:gridCol w="3528392">
                  <a:extLst>
                    <a:ext uri="{9D8B030D-6E8A-4147-A177-3AD203B41FA5}">
                      <a16:colId xmlns:a16="http://schemas.microsoft.com/office/drawing/2014/main" xmlns="" val="20000"/>
                    </a:ext>
                  </a:extLst>
                </a:gridCol>
                <a:gridCol w="4196904">
                  <a:extLst>
                    <a:ext uri="{9D8B030D-6E8A-4147-A177-3AD203B41FA5}">
                      <a16:colId xmlns:a16="http://schemas.microsoft.com/office/drawing/2014/main" xmlns="" val="20001"/>
                    </a:ext>
                  </a:extLst>
                </a:gridCol>
              </a:tblGrid>
              <a:tr h="1497363">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The share of the population aged 65 or over in the total population </a:t>
                      </a:r>
                      <a:r>
                        <a:rPr kumimoji="0" lang="en-US" sz="2400" b="0" i="0" u="none" strike="noStrike" cap="none" normalizeH="0" baseline="0" dirty="0">
                          <a:ln>
                            <a:noFill/>
                          </a:ln>
                          <a:solidFill>
                            <a:schemeClr val="tx1"/>
                          </a:solidFill>
                          <a:effectLst/>
                          <a:latin typeface="Times New Roman" pitchFamily="18" charset="0"/>
                          <a:cs typeface="Times New Roman" pitchFamily="18" charset="0"/>
                        </a:rPr>
                        <a:t>(%)</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Age </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population</a:t>
                      </a:r>
                    </a:p>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 types</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5993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less than</a:t>
                      </a:r>
                      <a:r>
                        <a:rPr kumimoji="0" lang="en-US" sz="2400" b="0" i="0" u="none" strike="noStrike" cap="none" normalizeH="0" baseline="0" dirty="0">
                          <a:ln>
                            <a:noFill/>
                          </a:ln>
                          <a:solidFill>
                            <a:schemeClr val="tx1"/>
                          </a:solidFill>
                          <a:effectLst/>
                          <a:latin typeface="Times New Roman" pitchFamily="18" charset="0"/>
                          <a:cs typeface="Times New Roman" pitchFamily="18" charset="0"/>
                        </a:rPr>
                        <a:t> 4%</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young</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5993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Times New Roman" pitchFamily="18" charset="0"/>
                        </a:rPr>
                        <a:t>4</a:t>
                      </a: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a:t>
                      </a:r>
                      <a:r>
                        <a:rPr kumimoji="0" lang="sr-Cyrl-RS" sz="2400" b="0" i="0" u="none" strike="noStrike" cap="none" normalizeH="0" baseline="0" dirty="0">
                          <a:ln>
                            <a:noFill/>
                          </a:ln>
                          <a:solidFill>
                            <a:schemeClr val="tx1"/>
                          </a:solidFill>
                          <a:effectLst/>
                          <a:latin typeface="Times New Roman" pitchFamily="18" charset="0"/>
                          <a:cs typeface="Times New Roman" pitchFamily="18" charset="0"/>
                        </a:rPr>
                        <a:t>1</a:t>
                      </a:r>
                      <a:r>
                        <a:rPr kumimoji="0" lang="en-US" sz="2400" b="0" i="0" u="none" strike="noStrike" cap="none" normalizeH="0" baseline="0" dirty="0">
                          <a:ln>
                            <a:noFill/>
                          </a:ln>
                          <a:solidFill>
                            <a:schemeClr val="tx1"/>
                          </a:solidFill>
                          <a:effectLst/>
                          <a:latin typeface="Times New Roman" pitchFamily="18" charset="0"/>
                          <a:cs typeface="Times New Roman" pitchFamily="18" charset="0"/>
                        </a:rPr>
                        <a:t>-7%</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mature</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5993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Times New Roman" pitchFamily="18" charset="0"/>
                        </a:rPr>
                        <a:t>7</a:t>
                      </a: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a:t>
                      </a:r>
                      <a:r>
                        <a:rPr kumimoji="0" lang="sr-Cyrl-RS" sz="2400" b="0" i="0" u="none" strike="noStrike" cap="none" normalizeH="0" baseline="0" dirty="0">
                          <a:ln>
                            <a:noFill/>
                          </a:ln>
                          <a:solidFill>
                            <a:schemeClr val="tx1"/>
                          </a:solidFill>
                          <a:effectLst/>
                          <a:latin typeface="Times New Roman" pitchFamily="18" charset="0"/>
                          <a:cs typeface="Times New Roman" pitchFamily="18" charset="0"/>
                        </a:rPr>
                        <a:t>1</a:t>
                      </a:r>
                      <a:r>
                        <a:rPr kumimoji="0" lang="en-US" sz="2400" b="0" i="0" u="none" strike="noStrike" cap="none" normalizeH="0" baseline="0" dirty="0">
                          <a:ln>
                            <a:noFill/>
                          </a:ln>
                          <a:solidFill>
                            <a:schemeClr val="tx1"/>
                          </a:solidFill>
                          <a:effectLst/>
                          <a:latin typeface="Times New Roman" pitchFamily="18" charset="0"/>
                          <a:cs typeface="Times New Roman" pitchFamily="18" charset="0"/>
                        </a:rPr>
                        <a:t>-10%</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old</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59934">
                <a:tc>
                  <a:txBody>
                    <a:bodyPr/>
                    <a:lstStyle/>
                    <a:p>
                      <a:pPr marL="342900" marR="0" lvl="0" indent="-342900" algn="l"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over</a:t>
                      </a:r>
                      <a:r>
                        <a:rPr kumimoji="0" lang="en-US" sz="2400" b="0" i="0" u="none" strike="noStrike" cap="none" normalizeH="0" baseline="0" dirty="0">
                          <a:ln>
                            <a:noFill/>
                          </a:ln>
                          <a:solidFill>
                            <a:schemeClr val="tx1"/>
                          </a:solidFill>
                          <a:effectLst/>
                          <a:latin typeface="Times New Roman" pitchFamily="18" charset="0"/>
                          <a:cs typeface="Times New Roman" pitchFamily="18" charset="0"/>
                        </a:rPr>
                        <a:t> 10%</a:t>
                      </a: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342900" marR="0" lvl="0" indent="-342900" algn="ctr" defTabSz="914400" rtl="0" eaLnBrk="1" fontAlgn="base" latinLnBrk="0" hangingPunct="1">
                        <a:lnSpc>
                          <a:spcPct val="100000"/>
                        </a:lnSpc>
                        <a:spcBef>
                          <a:spcPct val="0"/>
                        </a:spcBef>
                        <a:spcAft>
                          <a:spcPct val="0"/>
                        </a:spcAft>
                        <a:buClrTx/>
                        <a:buSzTx/>
                        <a:buFontTx/>
                        <a:buNone/>
                        <a:tabLst/>
                      </a:pPr>
                      <a:r>
                        <a:rPr kumimoji="0" lang="sr-Latn-RS" sz="2400" b="0" i="0" u="none" strike="noStrike" cap="none" normalizeH="0" baseline="0" dirty="0">
                          <a:ln>
                            <a:noFill/>
                          </a:ln>
                          <a:solidFill>
                            <a:schemeClr val="tx1"/>
                          </a:solidFill>
                          <a:effectLst/>
                          <a:latin typeface="Times New Roman" pitchFamily="18" charset="0"/>
                          <a:cs typeface="Times New Roman" pitchFamily="18" charset="0"/>
                        </a:rPr>
                        <a:t>very old</a:t>
                      </a:r>
                      <a:endParaRPr kumimoji="0" lang="en-US" sz="2400" b="0" i="0" u="none" strike="noStrike" cap="none" normalizeH="0" baseline="0" dirty="0">
                        <a:ln>
                          <a:noFill/>
                        </a:ln>
                        <a:solidFill>
                          <a:schemeClr val="tx1"/>
                        </a:solidFill>
                        <a:effectLst/>
                        <a:latin typeface="Times New Roman" pitchFamily="18" charset="0"/>
                        <a:cs typeface="Times New Roman" pitchFamily="18" charset="0"/>
                      </a:endParaRPr>
                    </a:p>
                  </a:txBody>
                  <a:tcPr marT="45716" marB="45716"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44217"/>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93778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normAutofit fontScale="90000"/>
          </a:bodyPr>
          <a:lstStyle/>
          <a:p>
            <a:pPr eaLnBrk="1" hangingPunct="1">
              <a:defRPr/>
            </a:pPr>
            <a:r>
              <a:rPr lang="sr-Latn-RS" sz="2400" b="1" dirty="0">
                <a:latin typeface="Times New Roman" pitchFamily="18" charset="0"/>
                <a:cs typeface="Times New Roman" pitchFamily="18" charset="0"/>
              </a:rPr>
              <a:t>The share of the population aged 65 or over in the total population</a:t>
            </a:r>
            <a:br>
              <a:rPr lang="sr-Latn-RS" sz="2400" b="1" dirty="0">
                <a:latin typeface="Times New Roman" pitchFamily="18" charset="0"/>
                <a:cs typeface="Times New Roman" pitchFamily="18" charset="0"/>
              </a:rPr>
            </a:br>
            <a:r>
              <a:rPr lang="sr-Cyrl-RS" sz="2400" b="1" dirty="0">
                <a:latin typeface="Times New Roman" pitchFamily="18" charset="0"/>
                <a:cs typeface="Times New Roman" pitchFamily="18" charset="0"/>
              </a:rPr>
              <a:t/>
            </a:r>
            <a:br>
              <a:rPr lang="sr-Cyrl-RS" sz="2400" b="1" dirty="0">
                <a:latin typeface="Times New Roman" pitchFamily="18" charset="0"/>
                <a:cs typeface="Times New Roman" pitchFamily="18" charset="0"/>
              </a:rPr>
            </a:br>
            <a:endParaRPr lang="sr-Cyrl-RS" sz="2400" b="1"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44217"/>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able Placeholder 5">
            <a:extLst>
              <a:ext uri="{FF2B5EF4-FFF2-40B4-BE49-F238E27FC236}">
                <a16:creationId xmlns:a16="http://schemas.microsoft.com/office/drawing/2014/main" xmlns="" id="{4F5F9A4B-4F38-D0BE-3862-B851E37C57C9}"/>
              </a:ext>
            </a:extLst>
          </p:cNvPr>
          <p:cNvSpPr>
            <a:spLocks noGrp="1"/>
          </p:cNvSpPr>
          <p:nvPr>
            <p:ph type="tbl" idx="1"/>
          </p:nvPr>
        </p:nvSpPr>
        <p:spPr/>
        <p:txBody>
          <a:bodyPr/>
          <a:lstStyle/>
          <a:p>
            <a:endParaRPr lang="en-US" dirty="0"/>
          </a:p>
        </p:txBody>
      </p:sp>
      <p:pic>
        <p:nvPicPr>
          <p:cNvPr id="8" name="Picture 7">
            <a:extLst>
              <a:ext uri="{FF2B5EF4-FFF2-40B4-BE49-F238E27FC236}">
                <a16:creationId xmlns:a16="http://schemas.microsoft.com/office/drawing/2014/main" xmlns="" id="{E26C410E-4EE8-AFE8-30E3-5F719B673963}"/>
              </a:ext>
            </a:extLst>
          </p:cNvPr>
          <p:cNvPicPr>
            <a:picLocks noChangeAspect="1"/>
          </p:cNvPicPr>
          <p:nvPr/>
        </p:nvPicPr>
        <p:blipFill>
          <a:blip r:embed="rId3"/>
          <a:stretch>
            <a:fillRect/>
          </a:stretch>
        </p:blipFill>
        <p:spPr>
          <a:xfrm>
            <a:off x="683568" y="1198607"/>
            <a:ext cx="7920880" cy="5440322"/>
          </a:xfrm>
          <a:prstGeom prst="rect">
            <a:avLst/>
          </a:prstGeom>
        </p:spPr>
      </p:pic>
    </p:spTree>
    <p:extLst>
      <p:ext uri="{BB962C8B-B14F-4D97-AF65-F5344CB8AC3E}">
        <p14:creationId xmlns:p14="http://schemas.microsoft.com/office/powerpoint/2010/main" val="406445858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9C5CAC5-C5B9-8E99-FE0A-828771A36C7B}"/>
              </a:ext>
            </a:extLst>
          </p:cNvPr>
          <p:cNvSpPr>
            <a:spLocks noGrp="1"/>
          </p:cNvSpPr>
          <p:nvPr>
            <p:ph type="title"/>
          </p:nvPr>
        </p:nvSpPr>
        <p:spPr/>
        <p:txBody>
          <a:bodyPr/>
          <a:lstStyle/>
          <a:p>
            <a:endParaRPr lang="en-US"/>
          </a:p>
        </p:txBody>
      </p:sp>
      <p:sp>
        <p:nvSpPr>
          <p:cNvPr id="3" name="Table Placeholder 2">
            <a:extLst>
              <a:ext uri="{FF2B5EF4-FFF2-40B4-BE49-F238E27FC236}">
                <a16:creationId xmlns:a16="http://schemas.microsoft.com/office/drawing/2014/main" xmlns="" id="{96EF22F1-9D03-319C-4582-F67C8CC82624}"/>
              </a:ext>
            </a:extLst>
          </p:cNvPr>
          <p:cNvSpPr>
            <a:spLocks noGrp="1"/>
          </p:cNvSpPr>
          <p:nvPr>
            <p:ph type="tbl" idx="1"/>
          </p:nvPr>
        </p:nvSpPr>
        <p:spPr/>
        <p:txBody>
          <a:bodyPr/>
          <a:lstStyle/>
          <a:p>
            <a:pPr marL="0" indent="0">
              <a:buNone/>
            </a:pPr>
            <a:endParaRPr lang="en-US" dirty="0"/>
          </a:p>
        </p:txBody>
      </p:sp>
      <p:pic>
        <p:nvPicPr>
          <p:cNvPr id="5" name="Picture 4">
            <a:extLst>
              <a:ext uri="{FF2B5EF4-FFF2-40B4-BE49-F238E27FC236}">
                <a16:creationId xmlns:a16="http://schemas.microsoft.com/office/drawing/2014/main" xmlns="" id="{536E1685-E9D0-2F35-48F3-CE35FD686906}"/>
              </a:ext>
            </a:extLst>
          </p:cNvPr>
          <p:cNvPicPr>
            <a:picLocks noChangeAspect="1"/>
          </p:cNvPicPr>
          <p:nvPr/>
        </p:nvPicPr>
        <p:blipFill>
          <a:blip r:embed="rId2"/>
          <a:stretch>
            <a:fillRect/>
          </a:stretch>
        </p:blipFill>
        <p:spPr>
          <a:xfrm>
            <a:off x="830085" y="1124746"/>
            <a:ext cx="7558340" cy="5153755"/>
          </a:xfrm>
          <a:prstGeom prst="rect">
            <a:avLst/>
          </a:prstGeom>
        </p:spPr>
      </p:pic>
    </p:spTree>
    <p:extLst>
      <p:ext uri="{BB962C8B-B14F-4D97-AF65-F5344CB8AC3E}">
        <p14:creationId xmlns:p14="http://schemas.microsoft.com/office/powerpoint/2010/main" val="15335053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2"/>
          <p:cNvSpPr>
            <a:spLocks noGrp="1" noChangeArrowheads="1"/>
          </p:cNvSpPr>
          <p:nvPr>
            <p:ph type="title"/>
          </p:nvPr>
        </p:nvSpPr>
        <p:spPr>
          <a:xfrm>
            <a:off x="457200" y="274640"/>
            <a:ext cx="8229600" cy="922337"/>
          </a:xfrm>
        </p:spPr>
        <p:txBody>
          <a:bodyPr>
            <a:normAutofit fontScale="90000"/>
          </a:bodyPr>
          <a:lstStyle/>
          <a:p>
            <a:pPr eaLnBrk="1" hangingPunct="1">
              <a:defRPr/>
            </a:pPr>
            <a:r>
              <a:rPr lang="sr-Latn-RS" sz="3100" b="1" dirty="0">
                <a:latin typeface="Times New Roman" pitchFamily="18" charset="0"/>
                <a:cs typeface="Times New Roman" pitchFamily="18" charset="0"/>
              </a:rPr>
              <a:t>The average age of a population</a:t>
            </a:r>
            <a:br>
              <a:rPr lang="sr-Latn-RS" sz="3100" b="1" dirty="0">
                <a:latin typeface="Times New Roman" pitchFamily="18" charset="0"/>
                <a:cs typeface="Times New Roman" pitchFamily="18" charset="0"/>
              </a:rPr>
            </a:br>
            <a:r>
              <a:rPr lang="sr-Cyrl-RS" sz="3200" dirty="0">
                <a:latin typeface="Times New Roman" pitchFamily="18" charset="0"/>
                <a:cs typeface="Times New Roman" pitchFamily="18" charset="0"/>
              </a:rPr>
              <a:t/>
            </a:r>
            <a:br>
              <a:rPr lang="sr-Cyrl-RS" sz="3200" dirty="0">
                <a:latin typeface="Times New Roman" pitchFamily="18" charset="0"/>
                <a:cs typeface="Times New Roman" pitchFamily="18" charset="0"/>
              </a:rPr>
            </a:br>
            <a:r>
              <a:rPr lang="sr-Cyrl-RS" sz="3200" dirty="0">
                <a:latin typeface="Times New Roman" pitchFamily="18" charset="0"/>
                <a:cs typeface="Times New Roman" pitchFamily="18" charset="0"/>
              </a:rPr>
              <a:t> </a:t>
            </a:r>
          </a:p>
        </p:txBody>
      </p:sp>
      <p:sp>
        <p:nvSpPr>
          <p:cNvPr id="150531" name="Rectangle 3"/>
          <p:cNvSpPr>
            <a:spLocks noGrp="1" noChangeArrowheads="1"/>
          </p:cNvSpPr>
          <p:nvPr>
            <p:ph type="body" idx="1"/>
          </p:nvPr>
        </p:nvSpPr>
        <p:spPr>
          <a:xfrm>
            <a:off x="468313" y="1628775"/>
            <a:ext cx="8229600" cy="4495800"/>
          </a:xfrm>
        </p:spPr>
        <p:txBody>
          <a:bodyPr>
            <a:normAutofit/>
          </a:bodyPr>
          <a:lstStyle/>
          <a:p>
            <a:pPr eaLnBrk="1" hangingPunct="1">
              <a:buFontTx/>
              <a:buNone/>
              <a:defRPr/>
            </a:pPr>
            <a:r>
              <a:rPr lang="sr-Latn-RS" sz="2400" dirty="0">
                <a:latin typeface="Times New Roman" pitchFamily="18" charset="0"/>
                <a:cs typeface="Times New Roman" pitchFamily="18" charset="0"/>
              </a:rPr>
              <a:t>The average age of a population (PA) is calculated in the following manner:</a:t>
            </a:r>
          </a:p>
          <a:p>
            <a:pPr eaLnBrk="1" hangingPunct="1">
              <a:buFontTx/>
              <a:buNone/>
              <a:defRPr/>
            </a:pPr>
            <a:endParaRPr lang="en-US" sz="2400" dirty="0">
              <a:latin typeface="Times New Roman" pitchFamily="18" charset="0"/>
              <a:cs typeface="Times New Roman" pitchFamily="18" charset="0"/>
            </a:endParaRPr>
          </a:p>
          <a:p>
            <a:pPr eaLnBrk="1" hangingPunct="1">
              <a:buFontTx/>
              <a:buNone/>
              <a:defRPr/>
            </a:pPr>
            <a:r>
              <a:rPr lang="sr-Latn-RS" sz="2400" dirty="0">
                <a:latin typeface="Times New Roman" pitchFamily="18" charset="0"/>
                <a:cs typeface="Times New Roman" pitchFamily="18" charset="0"/>
              </a:rPr>
              <a:t>PA </a:t>
            </a:r>
            <a:r>
              <a:rPr lang="en-US" sz="2400" dirty="0">
                <a:latin typeface="Times New Roman" pitchFamily="18" charset="0"/>
                <a:cs typeface="Times New Roman" pitchFamily="18" charset="0"/>
              </a:rPr>
              <a:t>= </a:t>
            </a:r>
            <a:r>
              <a:rPr lang="sr-Latn-RS" sz="2400" u="sng" dirty="0">
                <a:latin typeface="Times New Roman" pitchFamily="18" charset="0"/>
                <a:cs typeface="Times New Roman" pitchFamily="18" charset="0"/>
              </a:rPr>
              <a:t>The total number of years of the population as estimated in the year when the population is registered</a:t>
            </a:r>
          </a:p>
          <a:p>
            <a:pPr eaLnBrk="1" hangingPunct="1">
              <a:buFontTx/>
              <a:buNone/>
              <a:defRPr/>
            </a:pPr>
            <a:r>
              <a:rPr lang="sr-Latn-RS" sz="2400" dirty="0">
                <a:latin typeface="Times New Roman" pitchFamily="18" charset="0"/>
                <a:cs typeface="Times New Roman" pitchFamily="18" charset="0"/>
              </a:rPr>
              <a:t>            The total number of residents</a:t>
            </a:r>
          </a:p>
          <a:p>
            <a:pPr eaLnBrk="1" hangingPunct="1">
              <a:buFontTx/>
              <a:buNone/>
              <a:defRPr/>
            </a:pPr>
            <a:endParaRPr lang="en-US" sz="2400" dirty="0">
              <a:latin typeface="Times New Roman" pitchFamily="18" charset="0"/>
              <a:cs typeface="Times New Roman" pitchFamily="18" charset="0"/>
            </a:endParaRPr>
          </a:p>
          <a:p>
            <a:pPr eaLnBrk="1" hangingPunct="1">
              <a:buFontTx/>
              <a:buNone/>
              <a:defRPr/>
            </a:pPr>
            <a:r>
              <a:rPr lang="sr-Latn-RS" sz="2400" dirty="0">
                <a:latin typeface="Times New Roman" pitchFamily="18" charset="0"/>
                <a:cs typeface="Times New Roman" pitchFamily="18" charset="0"/>
              </a:rPr>
              <a:t>PA</a:t>
            </a:r>
            <a:r>
              <a:rPr lang="en-US" sz="2400" dirty="0">
                <a:latin typeface="Times New Roman" pitchFamily="18" charset="0"/>
                <a:cs typeface="Times New Roman" pitchFamily="18" charset="0"/>
              </a:rPr>
              <a:t> </a:t>
            </a:r>
            <a:r>
              <a:rPr lang="en-US" sz="2400" b="1" dirty="0">
                <a:latin typeface="Times New Roman" pitchFamily="18" charset="0"/>
                <a:cs typeface="Times New Roman" pitchFamily="18" charset="0"/>
              </a:rPr>
              <a:t>&gt; 30 </a:t>
            </a:r>
            <a:r>
              <a:rPr lang="sr-Latn-RS" sz="2400" b="1" dirty="0">
                <a:latin typeface="Times New Roman" pitchFamily="18" charset="0"/>
                <a:cs typeface="Times New Roman" pitchFamily="18" charset="0"/>
              </a:rPr>
              <a:t>years</a:t>
            </a:r>
            <a:r>
              <a:rPr lang="en-US" sz="2400" b="1" dirty="0">
                <a:latin typeface="Times New Roman" pitchFamily="18" charset="0"/>
                <a:cs typeface="Times New Roman" pitchFamily="18" charset="0"/>
              </a:rPr>
              <a:t> </a:t>
            </a:r>
            <a:r>
              <a:rPr lang="sr-Latn-RS" sz="2400" dirty="0">
                <a:latin typeface="Times New Roman" pitchFamily="18" charset="0"/>
                <a:cs typeface="Times New Roman" pitchFamily="18" charset="0"/>
              </a:rPr>
              <a:t>indicates population ageing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836714"/>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607885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p:txBody>
          <a:bodyPr>
            <a:normAutofit/>
          </a:bodyPr>
          <a:lstStyle/>
          <a:p>
            <a:pPr marL="838200" indent="-838200" eaLnBrk="1" hangingPunct="1">
              <a:defRPr/>
            </a:pPr>
            <a:r>
              <a:rPr lang="sr-Latn-RS" sz="3200" b="1" dirty="0">
                <a:latin typeface="Times New Roman" pitchFamily="18" charset="0"/>
                <a:cs typeface="Times New Roman" pitchFamily="18" charset="0"/>
              </a:rPr>
              <a:t>The Ageing Index</a:t>
            </a:r>
            <a:r>
              <a:rPr lang="sr-Cyrl-RS" sz="3200" dirty="0">
                <a:latin typeface="Times New Roman" pitchFamily="18" charset="0"/>
                <a:cs typeface="Times New Roman" pitchFamily="18" charset="0"/>
              </a:rPr>
              <a:t/>
            </a:r>
            <a:br>
              <a:rPr lang="sr-Cyrl-RS" sz="3200" dirty="0">
                <a:latin typeface="Times New Roman" pitchFamily="18" charset="0"/>
                <a:cs typeface="Times New Roman" pitchFamily="18" charset="0"/>
              </a:rPr>
            </a:br>
            <a:endParaRPr lang="sr-Cyrl-RS" sz="3200" dirty="0">
              <a:latin typeface="Times New Roman" pitchFamily="18" charset="0"/>
              <a:cs typeface="Times New Roman" pitchFamily="18" charset="0"/>
            </a:endParaRPr>
          </a:p>
        </p:txBody>
      </p:sp>
      <p:sp>
        <p:nvSpPr>
          <p:cNvPr id="151555" name="Rectangle 3"/>
          <p:cNvSpPr>
            <a:spLocks noGrp="1" noChangeArrowheads="1"/>
          </p:cNvSpPr>
          <p:nvPr>
            <p:ph type="body" idx="1"/>
          </p:nvPr>
        </p:nvSpPr>
        <p:spPr/>
        <p:txBody>
          <a:bodyPr>
            <a:normAutofit/>
          </a:bodyPr>
          <a:lstStyle/>
          <a:p>
            <a:pPr eaLnBrk="1" hangingPunct="1">
              <a:buFontTx/>
              <a:buNone/>
              <a:defRPr/>
            </a:pPr>
            <a:r>
              <a:rPr lang="sr-Latn-RS" sz="2400" dirty="0">
                <a:latin typeface="Times New Roman" pitchFamily="18" charset="0"/>
                <a:cs typeface="Times New Roman" pitchFamily="18" charset="0"/>
              </a:rPr>
              <a:t>The ageing index represents the proportion between: </a:t>
            </a:r>
          </a:p>
          <a:p>
            <a:pPr eaLnBrk="1" hangingPunct="1">
              <a:buFontTx/>
              <a:buNone/>
              <a:defRPr/>
            </a:pPr>
            <a:endParaRPr lang="en-US" sz="2400" u="sng" dirty="0">
              <a:latin typeface="Times New Roman" pitchFamily="18" charset="0"/>
              <a:cs typeface="Times New Roman" pitchFamily="18" charset="0"/>
            </a:endParaRPr>
          </a:p>
          <a:p>
            <a:pPr eaLnBrk="1" hangingPunct="1">
              <a:buFontTx/>
              <a:buNone/>
              <a:defRPr/>
            </a:pPr>
            <a:r>
              <a:rPr lang="sr-Latn-RS" sz="2400" dirty="0">
                <a:latin typeface="Times New Roman" pitchFamily="18" charset="0"/>
                <a:cs typeface="Times New Roman" pitchFamily="18" charset="0"/>
              </a:rPr>
              <a:t>          </a:t>
            </a:r>
            <a:r>
              <a:rPr lang="sr-Latn-RS" sz="2400" b="1" u="sng" dirty="0">
                <a:latin typeface="Times New Roman" pitchFamily="18" charset="0"/>
                <a:cs typeface="Times New Roman" pitchFamily="18" charset="0"/>
              </a:rPr>
              <a:t>The number of residents aged 65 or older  and</a:t>
            </a:r>
          </a:p>
          <a:p>
            <a:pPr eaLnBrk="1" hangingPunct="1">
              <a:buFontTx/>
              <a:buNone/>
              <a:defRPr/>
            </a:pPr>
            <a:r>
              <a:rPr lang="sr-Latn-RS" sz="2400" b="1" dirty="0">
                <a:latin typeface="Times New Roman" pitchFamily="18" charset="0"/>
                <a:cs typeface="Times New Roman" pitchFamily="18" charset="0"/>
              </a:rPr>
              <a:t>              The number of residents younger than 19</a:t>
            </a:r>
          </a:p>
          <a:p>
            <a:pPr eaLnBrk="1" hangingPunct="1">
              <a:buFontTx/>
              <a:buNone/>
              <a:defRPr/>
            </a:pPr>
            <a:endParaRPr lang="en-US" sz="2400" dirty="0">
              <a:latin typeface="Times New Roman" pitchFamily="18" charset="0"/>
              <a:cs typeface="Times New Roman" pitchFamily="18" charset="0"/>
            </a:endParaRPr>
          </a:p>
          <a:p>
            <a:pPr eaLnBrk="1" hangingPunct="1">
              <a:buFontTx/>
              <a:buNone/>
              <a:defRPr/>
            </a:pPr>
            <a:r>
              <a:rPr lang="sr-Latn-RS" sz="2400" dirty="0">
                <a:latin typeface="Times New Roman" pitchFamily="18" charset="0"/>
                <a:cs typeface="Times New Roman" pitchFamily="18" charset="0"/>
              </a:rPr>
              <a:t>The boundary value is 0.40, which indicates that the old age starts from the moment when the abovementioned proportion is higher than 0.40.</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980730"/>
            <a:ext cx="8229600" cy="73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773892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B5A09D-CEDA-4BA2-5A27-2679B3E0B0D0}"/>
              </a:ext>
            </a:extLst>
          </p:cNvPr>
          <p:cNvSpPr>
            <a:spLocks noGrp="1"/>
          </p:cNvSpPr>
          <p:nvPr>
            <p:ph type="title"/>
          </p:nvPr>
        </p:nvSpPr>
        <p:spPr>
          <a:xfrm>
            <a:off x="457200" y="160337"/>
            <a:ext cx="8229600" cy="1143000"/>
          </a:xfrm>
        </p:spPr>
        <p:txBody>
          <a:bodyPr>
            <a:normAutofit/>
          </a:bodyPr>
          <a:lstStyle/>
          <a:p>
            <a:r>
              <a:rPr lang="en-US" sz="3200" dirty="0">
                <a:latin typeface="Times New Roman" panose="02020603050405020304" pitchFamily="18" charset="0"/>
                <a:cs typeface="Times New Roman" panose="02020603050405020304" pitchFamily="18" charset="0"/>
              </a:rPr>
              <a:t> </a:t>
            </a:r>
            <a:r>
              <a:rPr lang="en-US" sz="3200" b="1" dirty="0">
                <a:latin typeface="Times New Roman" panose="02020603050405020304" pitchFamily="18" charset="0"/>
                <a:cs typeface="Times New Roman" panose="02020603050405020304" pitchFamily="18" charset="0"/>
              </a:rPr>
              <a:t>Life expectancy at birth</a:t>
            </a:r>
          </a:p>
        </p:txBody>
      </p:sp>
      <p:sp>
        <p:nvSpPr>
          <p:cNvPr id="3" name="Content Placeholder 2">
            <a:extLst>
              <a:ext uri="{FF2B5EF4-FFF2-40B4-BE49-F238E27FC236}">
                <a16:creationId xmlns:a16="http://schemas.microsoft.com/office/drawing/2014/main" xmlns="" id="{0F16C04A-27C8-B8AD-91CC-638CCD2CF221}"/>
              </a:ext>
            </a:extLst>
          </p:cNvPr>
          <p:cNvSpPr>
            <a:spLocks noGrp="1"/>
          </p:cNvSpPr>
          <p:nvPr>
            <p:ph idx="1"/>
          </p:nvPr>
        </p:nvSpPr>
        <p:spPr/>
        <p:txBody>
          <a:bodyPr/>
          <a:lstStyle/>
          <a:p>
            <a:pPr marL="0" indent="0">
              <a:buNone/>
            </a:pPr>
            <a:endParaRPr lang="en-US" dirty="0"/>
          </a:p>
          <a:p>
            <a:endParaRPr lang="en-US" dirty="0"/>
          </a:p>
        </p:txBody>
      </p:sp>
      <p:pic>
        <p:nvPicPr>
          <p:cNvPr id="9" name="Picture 8">
            <a:extLst>
              <a:ext uri="{FF2B5EF4-FFF2-40B4-BE49-F238E27FC236}">
                <a16:creationId xmlns:a16="http://schemas.microsoft.com/office/drawing/2014/main" xmlns="" id="{945D1426-939A-35D3-E736-F4E49E879C4A}"/>
              </a:ext>
            </a:extLst>
          </p:cNvPr>
          <p:cNvPicPr>
            <a:picLocks noChangeAspect="1"/>
          </p:cNvPicPr>
          <p:nvPr/>
        </p:nvPicPr>
        <p:blipFill>
          <a:blip r:embed="rId3"/>
          <a:stretch>
            <a:fillRect/>
          </a:stretch>
        </p:blipFill>
        <p:spPr>
          <a:xfrm>
            <a:off x="2402000" y="5965523"/>
            <a:ext cx="4340002" cy="89151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1" name="Picture 10">
            <a:extLst>
              <a:ext uri="{FF2B5EF4-FFF2-40B4-BE49-F238E27FC236}">
                <a16:creationId xmlns:a16="http://schemas.microsoft.com/office/drawing/2014/main" xmlns="" id="{83CBF143-4755-E8DE-144C-70A29BA0794C}"/>
              </a:ext>
            </a:extLst>
          </p:cNvPr>
          <p:cNvPicPr>
            <a:picLocks noChangeAspect="1"/>
          </p:cNvPicPr>
          <p:nvPr/>
        </p:nvPicPr>
        <p:blipFill>
          <a:blip r:embed="rId4"/>
          <a:stretch>
            <a:fillRect/>
          </a:stretch>
        </p:blipFill>
        <p:spPr>
          <a:xfrm>
            <a:off x="971600" y="1242232"/>
            <a:ext cx="6840759" cy="4735036"/>
          </a:xfrm>
          <a:prstGeom prst="rect">
            <a:avLst/>
          </a:prstGeom>
        </p:spPr>
      </p:pic>
    </p:spTree>
    <p:extLst>
      <p:ext uri="{BB962C8B-B14F-4D97-AF65-F5344CB8AC3E}">
        <p14:creationId xmlns:p14="http://schemas.microsoft.com/office/powerpoint/2010/main" val="25062836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85786" y="2000242"/>
            <a:ext cx="7715304" cy="430887"/>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endParaRPr lang="en-US" sz="220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1428729" y="2285992"/>
            <a:ext cx="7000924" cy="369332"/>
          </a:xfrm>
          <a:prstGeom prst="rect">
            <a:avLst/>
          </a:prstGeom>
          <a:noFill/>
        </p:spPr>
        <p:txBody>
          <a:bodyPr wrap="square" rtlCol="0">
            <a:spAutoFit/>
          </a:bodyPr>
          <a:lstStyle/>
          <a:p>
            <a:endParaRPr lang="en-US"/>
          </a:p>
        </p:txBody>
      </p:sp>
      <p:sp>
        <p:nvSpPr>
          <p:cNvPr id="8" name="TextBox 7"/>
          <p:cNvSpPr txBox="1"/>
          <p:nvPr/>
        </p:nvSpPr>
        <p:spPr>
          <a:xfrm>
            <a:off x="1187624" y="909883"/>
            <a:ext cx="6858048" cy="430887"/>
          </a:xfrm>
          <a:prstGeom prst="rect">
            <a:avLst/>
          </a:prstGeom>
          <a:noFill/>
        </p:spPr>
        <p:txBody>
          <a:bodyPr wrap="square" rtlCol="0">
            <a:spAutoFit/>
          </a:bodyPr>
          <a:lstStyle/>
          <a:p>
            <a:r>
              <a:rPr lang="sr-Latn-RS" sz="2200" b="1" dirty="0">
                <a:latin typeface="Times New Roman" pitchFamily="18" charset="0"/>
                <a:cs typeface="Times New Roman" pitchFamily="18" charset="0"/>
              </a:rPr>
              <a:t>        </a:t>
            </a:r>
            <a:r>
              <a:rPr lang="en-US" sz="2200" b="1" dirty="0">
                <a:latin typeface="Times New Roman" pitchFamily="18" charset="0"/>
                <a:cs typeface="Times New Roman" pitchFamily="18" charset="0"/>
              </a:rPr>
              <a:t>Women’s Health Care of Reproductive Age</a:t>
            </a:r>
          </a:p>
        </p:txBody>
      </p:sp>
      <p:sp>
        <p:nvSpPr>
          <p:cNvPr id="10" name="Rounded Rectangle 9"/>
          <p:cNvSpPr/>
          <p:nvPr/>
        </p:nvSpPr>
        <p:spPr>
          <a:xfrm>
            <a:off x="1071538" y="909882"/>
            <a:ext cx="6715172" cy="502895"/>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a:p>
        </p:txBody>
      </p:sp>
      <p:sp>
        <p:nvSpPr>
          <p:cNvPr id="13" name="TextBox 12"/>
          <p:cNvSpPr txBox="1"/>
          <p:nvPr/>
        </p:nvSpPr>
        <p:spPr>
          <a:xfrm>
            <a:off x="392877" y="2009951"/>
            <a:ext cx="8072494" cy="1107996"/>
          </a:xfrm>
          <a:prstGeom prst="rect">
            <a:avLst/>
          </a:prstGeom>
          <a:noFill/>
        </p:spPr>
        <p:txBody>
          <a:bodyPr wrap="square" rtlCol="0">
            <a:spAutoFit/>
          </a:bodyPr>
          <a:lstStyle/>
          <a:p>
            <a:pPr marL="342900" indent="-342900"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Obstetrics and gynecology specialists provide reproductive health care services to women.</a:t>
            </a:r>
          </a:p>
          <a:p>
            <a:pPr algn="just">
              <a:buClr>
                <a:schemeClr val="accent3">
                  <a:lumMod val="60000"/>
                  <a:lumOff val="40000"/>
                </a:schemeClr>
              </a:buClr>
            </a:pPr>
            <a:endParaRPr lang="sr-Latn-RS" sz="2200" dirty="0">
              <a:latin typeface="Times New Roman" pitchFamily="18" charset="0"/>
              <a:cs typeface="Times New Roman" pitchFamily="18" charset="0"/>
            </a:endParaRPr>
          </a:p>
        </p:txBody>
      </p:sp>
    </p:spTree>
    <p:extLst>
      <p:ext uri="{BB962C8B-B14F-4D97-AF65-F5344CB8AC3E}">
        <p14:creationId xmlns:p14="http://schemas.microsoft.com/office/powerpoint/2010/main" val="21854972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sr-Cyrl-R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836712"/>
            <a:ext cx="8259016" cy="30243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Grp="1" noChangeAspect="1" noChangeArrowheads="1"/>
          </p:cNvPicPr>
          <p:nvPr>
            <p:ph type="tbl" idx="1"/>
          </p:nvPr>
        </p:nvPicPr>
        <p:blipFill>
          <a:blip r:embed="rId3">
            <a:extLst>
              <a:ext uri="{28A0092B-C50C-407E-A947-70E740481C1C}">
                <a14:useLocalDpi xmlns:a14="http://schemas.microsoft.com/office/drawing/2010/main" val="0"/>
              </a:ext>
            </a:extLst>
          </a:blip>
          <a:srcRect/>
          <a:stretch>
            <a:fillRect/>
          </a:stretch>
        </p:blipFill>
        <p:spPr bwMode="auto">
          <a:xfrm>
            <a:off x="395536" y="4365104"/>
            <a:ext cx="8527760" cy="14392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42623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xmlns="" id="{9219E3CA-211C-4972-B440-C2A8EB97BC01}"/>
              </a:ext>
            </a:extLst>
          </p:cNvPr>
          <p:cNvPicPr>
            <a:picLocks noChangeAspect="1"/>
          </p:cNvPicPr>
          <p:nvPr/>
        </p:nvPicPr>
        <p:blipFill>
          <a:blip r:embed="rId2"/>
          <a:stretch>
            <a:fillRect/>
          </a:stretch>
        </p:blipFill>
        <p:spPr>
          <a:xfrm>
            <a:off x="457201" y="1344480"/>
            <a:ext cx="8230313" cy="73158"/>
          </a:xfrm>
          <a:prstGeom prst="rect">
            <a:avLst/>
          </a:prstGeom>
        </p:spPr>
      </p:pic>
      <p:sp>
        <p:nvSpPr>
          <p:cNvPr id="2" name="Title 1">
            <a:extLst>
              <a:ext uri="{FF2B5EF4-FFF2-40B4-BE49-F238E27FC236}">
                <a16:creationId xmlns:a16="http://schemas.microsoft.com/office/drawing/2014/main" xmlns="" id="{2C93E1C2-13AD-6CF5-3BEC-29E7B540F991}"/>
              </a:ext>
            </a:extLst>
          </p:cNvPr>
          <p:cNvSpPr>
            <a:spLocks noGrp="1"/>
          </p:cNvSpPr>
          <p:nvPr>
            <p:ph type="title"/>
          </p:nvPr>
        </p:nvSpPr>
        <p:spPr/>
        <p:txBody>
          <a:bodyPr>
            <a:normAutofit/>
          </a:bodyPr>
          <a:lstStyle/>
          <a:p>
            <a:r>
              <a:rPr lang="en-US" sz="3600" dirty="0">
                <a:latin typeface="Times New Roman" panose="02020603050405020304" pitchFamily="18" charset="0"/>
                <a:cs typeface="Times New Roman" panose="02020603050405020304" pitchFamily="18" charset="0"/>
              </a:rPr>
              <a:t>The old-age dependency ratio </a:t>
            </a:r>
          </a:p>
        </p:txBody>
      </p:sp>
      <p:sp>
        <p:nvSpPr>
          <p:cNvPr id="3" name="Content Placeholder 2">
            <a:extLst>
              <a:ext uri="{FF2B5EF4-FFF2-40B4-BE49-F238E27FC236}">
                <a16:creationId xmlns:a16="http://schemas.microsoft.com/office/drawing/2014/main" xmlns="" id="{C6F40154-C7B2-2DBC-AF6A-E18FF9E28EAF}"/>
              </a:ext>
            </a:extLst>
          </p:cNvPr>
          <p:cNvSpPr>
            <a:spLocks noGrp="1"/>
          </p:cNvSpPr>
          <p:nvPr>
            <p:ph idx="1"/>
          </p:nvPr>
        </p:nvSpPr>
        <p:spPr/>
        <p:txBody>
          <a:bodyPr>
            <a:normAutofit/>
          </a:bodyPr>
          <a:lstStyle/>
          <a:p>
            <a:r>
              <a:rPr lang="en-US" sz="2000" b="1" dirty="0">
                <a:latin typeface="Times New Roman" panose="02020603050405020304" pitchFamily="18" charset="0"/>
                <a:cs typeface="Times New Roman" panose="02020603050405020304" pitchFamily="18" charset="0"/>
              </a:rPr>
              <a:t>The old-age dependency ratio </a:t>
            </a:r>
            <a:r>
              <a:rPr lang="en-US" sz="2000" dirty="0">
                <a:latin typeface="Times New Roman" panose="02020603050405020304" pitchFamily="18" charset="0"/>
                <a:cs typeface="Times New Roman" panose="02020603050405020304" pitchFamily="18" charset="0"/>
              </a:rPr>
              <a:t>(OADR) is defined as the number of persons aged 65 years or over per 100 persons of working age (20 to 64 years).</a:t>
            </a:r>
          </a:p>
          <a:p>
            <a:endParaRPr lang="en-US" sz="2000" dirty="0">
              <a:latin typeface="Times New Roman" panose="02020603050405020304" pitchFamily="18" charset="0"/>
              <a:cs typeface="Times New Roman" panose="02020603050405020304" pitchFamily="18" charset="0"/>
            </a:endParaRPr>
          </a:p>
        </p:txBody>
      </p:sp>
      <p:pic>
        <p:nvPicPr>
          <p:cNvPr id="5" name="Picture 4">
            <a:extLst>
              <a:ext uri="{FF2B5EF4-FFF2-40B4-BE49-F238E27FC236}">
                <a16:creationId xmlns:a16="http://schemas.microsoft.com/office/drawing/2014/main" xmlns="" id="{30B28244-8FE0-1471-29E0-2C4CDEE6C948}"/>
              </a:ext>
            </a:extLst>
          </p:cNvPr>
          <p:cNvPicPr>
            <a:picLocks noChangeAspect="1"/>
          </p:cNvPicPr>
          <p:nvPr/>
        </p:nvPicPr>
        <p:blipFill>
          <a:blip r:embed="rId3"/>
          <a:stretch>
            <a:fillRect/>
          </a:stretch>
        </p:blipFill>
        <p:spPr>
          <a:xfrm>
            <a:off x="971601" y="2780928"/>
            <a:ext cx="6807550" cy="3886400"/>
          </a:xfrm>
          <a:prstGeom prst="rect">
            <a:avLst/>
          </a:prstGeom>
        </p:spPr>
      </p:pic>
    </p:spTree>
    <p:extLst>
      <p:ext uri="{BB962C8B-B14F-4D97-AF65-F5344CB8AC3E}">
        <p14:creationId xmlns:p14="http://schemas.microsoft.com/office/powerpoint/2010/main" val="8666882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a:extLst>
              <a:ext uri="{FF2B5EF4-FFF2-40B4-BE49-F238E27FC236}">
                <a16:creationId xmlns:a16="http://schemas.microsoft.com/office/drawing/2014/main" xmlns="" id="{65CD8E7B-8E36-FED7-DF46-1CF9CD3A2F78}"/>
              </a:ext>
            </a:extLst>
          </p:cNvPr>
          <p:cNvSpPr>
            <a:spLocks noGrp="1" noChangeArrowheads="1"/>
          </p:cNvSpPr>
          <p:nvPr>
            <p:ph type="title"/>
          </p:nvPr>
        </p:nvSpPr>
        <p:spPr/>
        <p:txBody>
          <a:bodyPr>
            <a:normAutofit fontScale="90000"/>
          </a:bodyPr>
          <a:lstStyle/>
          <a:p>
            <a:pPr eaLnBrk="1" hangingPunct="1">
              <a:defRPr/>
            </a:pPr>
            <a:r>
              <a:rPr lang="sr-Latn-RS" sz="4000" dirty="0">
                <a:latin typeface="Times New Roman" panose="02020603050405020304" pitchFamily="18" charset="0"/>
                <a:cs typeface="Times New Roman" panose="02020603050405020304" pitchFamily="18" charset="0"/>
              </a:rPr>
              <a:t>The primary health care needs of the elderly </a:t>
            </a:r>
            <a:br>
              <a:rPr lang="sr-Latn-RS" sz="4000" dirty="0">
                <a:latin typeface="Times New Roman" panose="02020603050405020304" pitchFamily="18" charset="0"/>
                <a:cs typeface="Times New Roman" panose="02020603050405020304" pitchFamily="18" charset="0"/>
              </a:rPr>
            </a:br>
            <a:endParaRPr lang="en-US" sz="4000" dirty="0">
              <a:latin typeface="Times New Roman" panose="02020603050405020304" pitchFamily="18" charset="0"/>
              <a:cs typeface="Times New Roman" panose="02020603050405020304" pitchFamily="18" charset="0"/>
            </a:endParaRPr>
          </a:p>
        </p:txBody>
      </p:sp>
      <p:sp>
        <p:nvSpPr>
          <p:cNvPr id="94211" name="Rectangle 3">
            <a:extLst>
              <a:ext uri="{FF2B5EF4-FFF2-40B4-BE49-F238E27FC236}">
                <a16:creationId xmlns:a16="http://schemas.microsoft.com/office/drawing/2014/main" xmlns="" id="{8F8BA6D0-A331-2A0C-7F48-10D007FE19FF}"/>
              </a:ext>
            </a:extLst>
          </p:cNvPr>
          <p:cNvSpPr>
            <a:spLocks noGrp="1" noChangeArrowheads="1"/>
          </p:cNvSpPr>
          <p:nvPr>
            <p:ph type="body" idx="1"/>
          </p:nvPr>
        </p:nvSpPr>
        <p:spPr/>
        <p:txBody>
          <a:bodyPr>
            <a:normAutofit/>
          </a:bodyPr>
          <a:lstStyle/>
          <a:p>
            <a:pPr eaLnBrk="1" hangingPunct="1">
              <a:defRPr/>
            </a:pPr>
            <a:r>
              <a:rPr lang="sr-Latn-RS" sz="2800" dirty="0">
                <a:latin typeface="Times New Roman" panose="02020603050405020304" pitchFamily="18" charset="0"/>
                <a:cs typeface="Times New Roman" panose="02020603050405020304" pitchFamily="18" charset="0"/>
              </a:rPr>
              <a:t>According to the WHO recommendations, health care occupies a central place in the health care of the elderly</a:t>
            </a:r>
          </a:p>
          <a:p>
            <a:pPr eaLnBrk="1" hangingPunct="1">
              <a:defRPr/>
            </a:pPr>
            <a:endParaRPr lang="sr-Latn-RS" sz="2800" dirty="0">
              <a:latin typeface="Times New Roman" panose="02020603050405020304" pitchFamily="18" charset="0"/>
              <a:cs typeface="Times New Roman" panose="02020603050405020304" pitchFamily="18" charset="0"/>
            </a:endParaRPr>
          </a:p>
          <a:p>
            <a:pPr eaLnBrk="1" hangingPunct="1">
              <a:defRPr/>
            </a:pPr>
            <a:r>
              <a:rPr lang="sr-Latn-RS" sz="2800" dirty="0">
                <a:latin typeface="Times New Roman" panose="02020603050405020304" pitchFamily="18" charset="0"/>
                <a:cs typeface="Times New Roman" panose="02020603050405020304" pitchFamily="18" charset="0"/>
              </a:rPr>
              <a:t>It includes the measures of prevention, diagnostics, treatment, rehabilitation and medical care provided to patients at the health care institutions and patients’ households as well. </a:t>
            </a:r>
          </a:p>
        </p:txBody>
      </p:sp>
      <p:pic>
        <p:nvPicPr>
          <p:cNvPr id="2" name="Picture 1">
            <a:extLst>
              <a:ext uri="{FF2B5EF4-FFF2-40B4-BE49-F238E27FC236}">
                <a16:creationId xmlns:a16="http://schemas.microsoft.com/office/drawing/2014/main" xmlns="" id="{DDE76911-4F49-05ED-096D-C1FAAD2CF773}"/>
              </a:ext>
            </a:extLst>
          </p:cNvPr>
          <p:cNvPicPr>
            <a:picLocks noChangeAspect="1"/>
          </p:cNvPicPr>
          <p:nvPr/>
        </p:nvPicPr>
        <p:blipFill>
          <a:blip r:embed="rId2"/>
          <a:stretch>
            <a:fillRect/>
          </a:stretch>
        </p:blipFill>
        <p:spPr>
          <a:xfrm>
            <a:off x="456488" y="1196752"/>
            <a:ext cx="8230313" cy="73158"/>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a:extLst>
              <a:ext uri="{FF2B5EF4-FFF2-40B4-BE49-F238E27FC236}">
                <a16:creationId xmlns:a16="http://schemas.microsoft.com/office/drawing/2014/main" xmlns="" id="{B5F91887-2645-54C7-70A3-D2F0668CE128}"/>
              </a:ext>
            </a:extLst>
          </p:cNvPr>
          <p:cNvSpPr>
            <a:spLocks noGrp="1" noChangeArrowheads="1"/>
          </p:cNvSpPr>
          <p:nvPr>
            <p:ph type="title"/>
          </p:nvPr>
        </p:nvSpPr>
        <p:spPr/>
        <p:txBody>
          <a:bodyPr/>
          <a:lstStyle/>
          <a:p>
            <a:pPr eaLnBrk="1" hangingPunct="1">
              <a:defRPr/>
            </a:pPr>
            <a:r>
              <a:rPr lang="sr-Latn-RS" dirty="0">
                <a:latin typeface="Times New Roman" panose="02020603050405020304" pitchFamily="18" charset="0"/>
                <a:cs typeface="Times New Roman" panose="02020603050405020304" pitchFamily="18" charset="0"/>
              </a:rPr>
              <a:t>Primary Health Care</a:t>
            </a:r>
            <a:endParaRPr lang="sr-Cyrl-RS" dirty="0">
              <a:latin typeface="Times New Roman" panose="02020603050405020304" pitchFamily="18" charset="0"/>
              <a:cs typeface="Times New Roman" panose="02020603050405020304" pitchFamily="18" charset="0"/>
            </a:endParaRPr>
          </a:p>
        </p:txBody>
      </p:sp>
      <p:sp>
        <p:nvSpPr>
          <p:cNvPr id="86019" name="Rectangle 3">
            <a:extLst>
              <a:ext uri="{FF2B5EF4-FFF2-40B4-BE49-F238E27FC236}">
                <a16:creationId xmlns:a16="http://schemas.microsoft.com/office/drawing/2014/main" xmlns="" id="{D3DFB1DE-32F9-27B8-7CC5-777FBB0436A4}"/>
              </a:ext>
            </a:extLst>
          </p:cNvPr>
          <p:cNvSpPr>
            <a:spLocks noGrp="1" noChangeArrowheads="1"/>
          </p:cNvSpPr>
          <p:nvPr>
            <p:ph type="body" idx="1"/>
          </p:nvPr>
        </p:nvSpPr>
        <p:spPr/>
        <p:txBody>
          <a:bodyPr/>
          <a:lstStyle/>
          <a:p>
            <a:pPr eaLnBrk="1" hangingPunct="1">
              <a:buFontTx/>
              <a:buNone/>
              <a:defRPr/>
            </a:pPr>
            <a:r>
              <a:rPr lang="sr-Latn-RS" dirty="0">
                <a:latin typeface="Times New Roman" panose="02020603050405020304" pitchFamily="18" charset="0"/>
                <a:cs typeface="Times New Roman" panose="02020603050405020304" pitchFamily="18" charset="0"/>
              </a:rPr>
              <a:t>As regards the primary level, health care services are provided at the following institutions:</a:t>
            </a:r>
          </a:p>
          <a:p>
            <a:pPr eaLnBrk="1" hangingPunct="1">
              <a:buFontTx/>
              <a:buNone/>
              <a:defRPr/>
            </a:pPr>
            <a:endParaRPr lang="sr-Latn-RS" dirty="0">
              <a:latin typeface="Times New Roman" panose="02020603050405020304" pitchFamily="18" charset="0"/>
              <a:cs typeface="Times New Roman" panose="02020603050405020304" pitchFamily="18" charset="0"/>
            </a:endParaRPr>
          </a:p>
          <a:p>
            <a:pPr eaLnBrk="1" hangingPunct="1">
              <a:buFont typeface="Wingdings" pitchFamily="2" charset="2"/>
              <a:buChar char="ü"/>
              <a:defRPr/>
            </a:pPr>
            <a:r>
              <a:rPr lang="sr-Latn-RS" dirty="0">
                <a:latin typeface="Times New Roman" panose="02020603050405020304" pitchFamily="18" charset="0"/>
                <a:cs typeface="Times New Roman" panose="02020603050405020304" pitchFamily="18" charset="0"/>
              </a:rPr>
              <a:t>Health Centers </a:t>
            </a:r>
          </a:p>
          <a:p>
            <a:pPr eaLnBrk="1" hangingPunct="1">
              <a:buFont typeface="Wingdings" pitchFamily="2" charset="2"/>
              <a:buChar char="ü"/>
              <a:defRPr/>
            </a:pPr>
            <a:r>
              <a:rPr lang="sr-Latn-RS" dirty="0">
                <a:latin typeface="Times New Roman" panose="02020603050405020304" pitchFamily="18" charset="0"/>
                <a:cs typeface="Times New Roman" panose="02020603050405020304" pitchFamily="18" charset="0"/>
              </a:rPr>
              <a:t>Institutes for Gerontology </a:t>
            </a:r>
            <a:endParaRPr lang="sr-Cyrl-RS" dirty="0">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xmlns="" id="{C20CB994-23B4-6AAB-DA3B-C8BE336691BD}"/>
              </a:ext>
            </a:extLst>
          </p:cNvPr>
          <p:cNvPicPr>
            <a:picLocks noChangeAspect="1"/>
          </p:cNvPicPr>
          <p:nvPr/>
        </p:nvPicPr>
        <p:blipFill>
          <a:blip r:embed="rId2"/>
          <a:stretch>
            <a:fillRect/>
          </a:stretch>
        </p:blipFill>
        <p:spPr>
          <a:xfrm>
            <a:off x="611561" y="1381059"/>
            <a:ext cx="8230313" cy="73158"/>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xmlns="" id="{2B7DA64E-D4AB-A636-0620-2A75A06B6B4F}"/>
              </a:ext>
            </a:extLst>
          </p:cNvPr>
          <p:cNvSpPr>
            <a:spLocks noGrp="1" noChangeArrowheads="1"/>
          </p:cNvSpPr>
          <p:nvPr>
            <p:ph type="title"/>
          </p:nvPr>
        </p:nvSpPr>
        <p:spPr>
          <a:xfrm>
            <a:off x="323528" y="0"/>
            <a:ext cx="8229600" cy="1143000"/>
          </a:xfrm>
        </p:spPr>
        <p:txBody>
          <a:bodyPr>
            <a:normAutofit fontScale="90000"/>
          </a:bodyPr>
          <a:lstStyle/>
          <a:p>
            <a:pPr eaLnBrk="1" hangingPunct="1">
              <a:defRPr/>
            </a:pPr>
            <a:r>
              <a:rPr lang="sr-Latn-RS" sz="4000" dirty="0"/>
              <a:t/>
            </a:r>
            <a:br>
              <a:rPr lang="sr-Latn-RS" sz="4000" dirty="0"/>
            </a:br>
            <a:r>
              <a:rPr lang="sr-Latn-RS" sz="4000" dirty="0">
                <a:latin typeface="Times New Roman" panose="02020603050405020304" pitchFamily="18" charset="0"/>
                <a:cs typeface="Times New Roman" panose="02020603050405020304" pitchFamily="18" charset="0"/>
              </a:rPr>
              <a:t>Health care measures as established by the mandatory health insurance</a:t>
            </a:r>
            <a:endParaRPr lang="en-US" sz="4000" dirty="0">
              <a:latin typeface="Times New Roman" panose="02020603050405020304" pitchFamily="18" charset="0"/>
              <a:cs typeface="Times New Roman" panose="02020603050405020304" pitchFamily="18" charset="0"/>
            </a:endParaRPr>
          </a:p>
        </p:txBody>
      </p:sp>
      <p:sp>
        <p:nvSpPr>
          <p:cNvPr id="12291" name="Rectangle 3">
            <a:extLst>
              <a:ext uri="{FF2B5EF4-FFF2-40B4-BE49-F238E27FC236}">
                <a16:creationId xmlns:a16="http://schemas.microsoft.com/office/drawing/2014/main" xmlns="" id="{A171EBE1-8D55-3405-CA89-299745E366C9}"/>
              </a:ext>
            </a:extLst>
          </p:cNvPr>
          <p:cNvSpPr>
            <a:spLocks noGrp="1" noChangeArrowheads="1"/>
          </p:cNvSpPr>
          <p:nvPr>
            <p:ph type="body" idx="1"/>
          </p:nvPr>
        </p:nvSpPr>
        <p:spPr/>
        <p:txBody>
          <a:bodyPr>
            <a:normAutofit/>
          </a:bodyPr>
          <a:lstStyle/>
          <a:p>
            <a:pPr eaLnBrk="1" hangingPunct="1">
              <a:lnSpc>
                <a:spcPct val="80000"/>
              </a:lnSpc>
              <a:defRPr/>
            </a:pPr>
            <a:r>
              <a:rPr lang="sr-Latn-RS" sz="2200" dirty="0">
                <a:latin typeface="Times New Roman" panose="02020603050405020304" pitchFamily="18" charset="0"/>
                <a:cs typeface="Times New Roman" panose="02020603050405020304" pitchFamily="18" charset="0"/>
              </a:rPr>
              <a:t>Pension beneficiaries or the family members of an insurance user who supports them financially – are entitled to the health insurance</a:t>
            </a:r>
            <a:endParaRPr lang="sr-Cyrl-RS" sz="22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200" dirty="0">
                <a:latin typeface="Times New Roman" panose="02020603050405020304" pitchFamily="18" charset="0"/>
                <a:cs typeface="Times New Roman" panose="02020603050405020304" pitchFamily="18" charset="0"/>
              </a:rPr>
              <a:t>The right to health care, which is covered by the mandatory health insurance, includes the following:</a:t>
            </a:r>
          </a:p>
          <a:p>
            <a:pPr marL="457200" indent="-457200" eaLnBrk="1" hangingPunct="1">
              <a:lnSpc>
                <a:spcPct val="80000"/>
              </a:lnSpc>
              <a:buFontTx/>
              <a:buAutoNum type="arabicParenR"/>
              <a:defRPr/>
            </a:pPr>
            <a:r>
              <a:rPr lang="sr-Latn-RS" sz="2200" dirty="0">
                <a:latin typeface="Times New Roman" panose="02020603050405020304" pitchFamily="18" charset="0"/>
                <a:cs typeface="Times New Roman" panose="02020603050405020304" pitchFamily="18" charset="0"/>
              </a:rPr>
              <a:t>The measures of prevention and early disease detection;</a:t>
            </a:r>
          </a:p>
          <a:p>
            <a:pPr marL="0" indent="0" eaLnBrk="1" hangingPunct="1">
              <a:lnSpc>
                <a:spcPct val="80000"/>
              </a:lnSpc>
              <a:buFontTx/>
              <a:buNone/>
              <a:defRPr/>
            </a:pPr>
            <a:r>
              <a:rPr lang="sr-Cyrl-RS" sz="2200" dirty="0">
                <a:latin typeface="Times New Roman" panose="02020603050405020304" pitchFamily="18" charset="0"/>
                <a:cs typeface="Times New Roman" panose="02020603050405020304" pitchFamily="18" charset="0"/>
              </a:rPr>
              <a:t>2) </a:t>
            </a:r>
            <a:r>
              <a:rPr lang="sr-Latn-RS" sz="2200" dirty="0">
                <a:latin typeface="Times New Roman" panose="02020603050405020304" pitchFamily="18" charset="0"/>
                <a:cs typeface="Times New Roman" panose="02020603050405020304" pitchFamily="18" charset="0"/>
              </a:rPr>
              <a:t>Examinations and treatment in case of diseases and injuries;</a:t>
            </a:r>
          </a:p>
          <a:p>
            <a:pPr marL="0" indent="0" eaLnBrk="1" hangingPunct="1">
              <a:lnSpc>
                <a:spcPct val="80000"/>
              </a:lnSpc>
              <a:buFontTx/>
              <a:buNone/>
              <a:defRPr/>
            </a:pPr>
            <a:r>
              <a:rPr lang="sr-Latn-RS" sz="2200" dirty="0">
                <a:latin typeface="Times New Roman" panose="02020603050405020304" pitchFamily="18" charset="0"/>
                <a:cs typeface="Times New Roman" panose="02020603050405020304" pitchFamily="18" charset="0"/>
              </a:rPr>
              <a:t>3</a:t>
            </a:r>
            <a:r>
              <a:rPr lang="sr-Cyrl-RS" sz="2200" dirty="0">
                <a:latin typeface="Times New Roman" panose="02020603050405020304" pitchFamily="18" charset="0"/>
                <a:cs typeface="Times New Roman" panose="02020603050405020304" pitchFamily="18" charset="0"/>
              </a:rPr>
              <a:t>) </a:t>
            </a:r>
            <a:r>
              <a:rPr lang="sr-Latn-RS" sz="2200" dirty="0">
                <a:latin typeface="Times New Roman" panose="02020603050405020304" pitchFamily="18" charset="0"/>
                <a:cs typeface="Times New Roman" panose="02020603050405020304" pitchFamily="18" charset="0"/>
              </a:rPr>
              <a:t>Examinations and treatment of oral and dental diseases</a:t>
            </a:r>
            <a:r>
              <a:rPr lang="sr-Cyrl-RS" sz="2200" dirty="0">
                <a:latin typeface="Times New Roman" panose="02020603050405020304" pitchFamily="18" charset="0"/>
                <a:cs typeface="Times New Roman" panose="02020603050405020304" pitchFamily="18" charset="0"/>
              </a:rPr>
              <a:t>;</a:t>
            </a:r>
          </a:p>
          <a:p>
            <a:pPr marL="0" indent="0" eaLnBrk="1" hangingPunct="1">
              <a:lnSpc>
                <a:spcPct val="80000"/>
              </a:lnSpc>
              <a:buFontTx/>
              <a:buNone/>
              <a:defRPr/>
            </a:pPr>
            <a:r>
              <a:rPr lang="sr-Latn-RS" sz="2200" dirty="0">
                <a:latin typeface="Times New Roman" panose="02020603050405020304" pitchFamily="18" charset="0"/>
                <a:cs typeface="Times New Roman" panose="02020603050405020304" pitchFamily="18" charset="0"/>
              </a:rPr>
              <a:t>4</a:t>
            </a:r>
            <a:r>
              <a:rPr lang="sr-Cyrl-RS" sz="2200" dirty="0">
                <a:latin typeface="Times New Roman" panose="02020603050405020304" pitchFamily="18" charset="0"/>
                <a:cs typeface="Times New Roman" panose="02020603050405020304" pitchFamily="18" charset="0"/>
              </a:rPr>
              <a:t>) </a:t>
            </a:r>
            <a:r>
              <a:rPr lang="sr-Latn-RS" sz="2200" dirty="0">
                <a:latin typeface="Times New Roman" panose="02020603050405020304" pitchFamily="18" charset="0"/>
                <a:cs typeface="Times New Roman" panose="02020603050405020304" pitchFamily="18" charset="0"/>
              </a:rPr>
              <a:t>Medical rehabilitation in the event of diseases and injuries;</a:t>
            </a:r>
          </a:p>
          <a:p>
            <a:pPr marL="0" indent="0" eaLnBrk="1" hangingPunct="1">
              <a:lnSpc>
                <a:spcPct val="80000"/>
              </a:lnSpc>
              <a:buFontTx/>
              <a:buNone/>
              <a:defRPr/>
            </a:pPr>
            <a:r>
              <a:rPr lang="sr-Latn-RS" sz="2200" dirty="0">
                <a:latin typeface="Times New Roman" panose="02020603050405020304" pitchFamily="18" charset="0"/>
                <a:cs typeface="Times New Roman" panose="02020603050405020304" pitchFamily="18" charset="0"/>
              </a:rPr>
              <a:t>5</a:t>
            </a:r>
            <a:r>
              <a:rPr lang="sr-Cyrl-RS" sz="2200" dirty="0">
                <a:latin typeface="Times New Roman" panose="02020603050405020304" pitchFamily="18" charset="0"/>
                <a:cs typeface="Times New Roman" panose="02020603050405020304" pitchFamily="18" charset="0"/>
              </a:rPr>
              <a:t>) </a:t>
            </a:r>
            <a:r>
              <a:rPr lang="sr-Latn-RS" sz="2200" dirty="0">
                <a:latin typeface="Times New Roman" panose="02020603050405020304" pitchFamily="18" charset="0"/>
                <a:cs typeface="Times New Roman" panose="02020603050405020304" pitchFamily="18" charset="0"/>
              </a:rPr>
              <a:t>Medicines and medical devices</a:t>
            </a:r>
            <a:r>
              <a:rPr lang="sr-Cyrl-RS" sz="2200" dirty="0">
                <a:latin typeface="Times New Roman" panose="02020603050405020304" pitchFamily="18" charset="0"/>
                <a:cs typeface="Times New Roman" panose="02020603050405020304" pitchFamily="18" charset="0"/>
              </a:rPr>
              <a:t>;</a:t>
            </a:r>
          </a:p>
          <a:p>
            <a:pPr marL="0" indent="0" eaLnBrk="1" hangingPunct="1">
              <a:lnSpc>
                <a:spcPct val="80000"/>
              </a:lnSpc>
              <a:buFontTx/>
              <a:buNone/>
              <a:defRPr/>
            </a:pPr>
            <a:r>
              <a:rPr lang="sr-Latn-RS" sz="2200" dirty="0">
                <a:latin typeface="Times New Roman" panose="02020603050405020304" pitchFamily="18" charset="0"/>
                <a:cs typeface="Times New Roman" panose="02020603050405020304" pitchFamily="18" charset="0"/>
              </a:rPr>
              <a:t>6</a:t>
            </a:r>
            <a:r>
              <a:rPr lang="sr-Cyrl-RS" sz="2200" dirty="0">
                <a:latin typeface="Times New Roman" panose="02020603050405020304" pitchFamily="18" charset="0"/>
                <a:cs typeface="Times New Roman" panose="02020603050405020304" pitchFamily="18" charset="0"/>
              </a:rPr>
              <a:t>) </a:t>
            </a:r>
            <a:r>
              <a:rPr lang="sr-Latn-RS" sz="2200" dirty="0">
                <a:latin typeface="Times New Roman" panose="02020603050405020304" pitchFamily="18" charset="0"/>
                <a:cs typeface="Times New Roman" panose="02020603050405020304" pitchFamily="18" charset="0"/>
              </a:rPr>
              <a:t>Prostheses, orthoses and other assistive devices used to improve patients’ mobility, or assist them when being in a standing or sitting position, visual aids, hearing aids, speech aids, dental prosthetic appliances and other aids.</a:t>
            </a:r>
          </a:p>
        </p:txBody>
      </p:sp>
      <p:pic>
        <p:nvPicPr>
          <p:cNvPr id="2" name="Picture 1">
            <a:extLst>
              <a:ext uri="{FF2B5EF4-FFF2-40B4-BE49-F238E27FC236}">
                <a16:creationId xmlns:a16="http://schemas.microsoft.com/office/drawing/2014/main" xmlns="" id="{DB8AFF70-18EB-B61B-4862-963A95DE5C43}"/>
              </a:ext>
            </a:extLst>
          </p:cNvPr>
          <p:cNvPicPr>
            <a:picLocks noChangeAspect="1"/>
          </p:cNvPicPr>
          <p:nvPr/>
        </p:nvPicPr>
        <p:blipFill>
          <a:blip r:embed="rId2"/>
          <a:stretch>
            <a:fillRect/>
          </a:stretch>
        </p:blipFill>
        <p:spPr>
          <a:xfrm>
            <a:off x="446906" y="1366397"/>
            <a:ext cx="8230313" cy="73158"/>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xmlns="" id="{CDD683CC-2AB3-11C9-47B0-654E9054CB6A}"/>
              </a:ext>
            </a:extLst>
          </p:cNvPr>
          <p:cNvSpPr>
            <a:spLocks noGrp="1" noChangeArrowheads="1"/>
          </p:cNvSpPr>
          <p:nvPr>
            <p:ph type="title"/>
          </p:nvPr>
        </p:nvSpPr>
        <p:spPr/>
        <p:txBody>
          <a:bodyPr/>
          <a:lstStyle/>
          <a:p>
            <a:pPr eaLnBrk="1" hangingPunct="1">
              <a:defRPr/>
            </a:pPr>
            <a:r>
              <a:rPr lang="sr-Latn-RS" dirty="0">
                <a:latin typeface="Times New Roman" panose="02020603050405020304" pitchFamily="18" charset="0"/>
                <a:cs typeface="Times New Roman" panose="02020603050405020304" pitchFamily="18" charset="0"/>
              </a:rPr>
              <a:t>Prevention</a:t>
            </a:r>
            <a:endParaRPr lang="en-US" dirty="0">
              <a:latin typeface="Times New Roman" panose="02020603050405020304" pitchFamily="18" charset="0"/>
              <a:cs typeface="Times New Roman" panose="02020603050405020304" pitchFamily="18" charset="0"/>
            </a:endParaRPr>
          </a:p>
        </p:txBody>
      </p:sp>
      <p:sp>
        <p:nvSpPr>
          <p:cNvPr id="111619" name="Rectangle 3">
            <a:extLst>
              <a:ext uri="{FF2B5EF4-FFF2-40B4-BE49-F238E27FC236}">
                <a16:creationId xmlns:a16="http://schemas.microsoft.com/office/drawing/2014/main" xmlns="" id="{0C38F999-DCE8-51B5-5866-04F7D29C9370}"/>
              </a:ext>
            </a:extLst>
          </p:cNvPr>
          <p:cNvSpPr>
            <a:spLocks noGrp="1" noChangeArrowheads="1"/>
          </p:cNvSpPr>
          <p:nvPr>
            <p:ph type="body" idx="1"/>
          </p:nvPr>
        </p:nvSpPr>
        <p:spPr/>
        <p:txBody>
          <a:bodyPr>
            <a:normAutofit/>
          </a:bodyPr>
          <a:lstStyle/>
          <a:p>
            <a:pPr eaLnBrk="1" hangingPunct="1">
              <a:defRPr/>
            </a:pPr>
            <a:r>
              <a:rPr lang="sr-Latn-RS" sz="2400" dirty="0">
                <a:latin typeface="Times New Roman" panose="02020603050405020304" pitchFamily="18" charset="0"/>
                <a:cs typeface="Times New Roman" panose="02020603050405020304" pitchFamily="18" charset="0"/>
              </a:rPr>
              <a:t>It is of the utmost importance to undertake preventive activities while ageing</a:t>
            </a:r>
          </a:p>
          <a:p>
            <a:pPr eaLnBrk="1" hangingPunct="1">
              <a:defRPr/>
            </a:pPr>
            <a:endParaRPr lang="sr-Latn-RS" sz="2400" dirty="0">
              <a:latin typeface="Times New Roman" panose="02020603050405020304" pitchFamily="18" charset="0"/>
              <a:cs typeface="Times New Roman" panose="02020603050405020304" pitchFamily="18" charset="0"/>
            </a:endParaRPr>
          </a:p>
          <a:p>
            <a:pPr eaLnBrk="1" hangingPunct="1">
              <a:defRPr/>
            </a:pPr>
            <a:r>
              <a:rPr lang="sr-Latn-RS" sz="2400" b="1" u="sng" dirty="0">
                <a:latin typeface="Times New Roman" panose="02020603050405020304" pitchFamily="18" charset="0"/>
                <a:cs typeface="Times New Roman" panose="02020603050405020304" pitchFamily="18" charset="0"/>
              </a:rPr>
              <a:t>Primary prevention</a:t>
            </a:r>
            <a:r>
              <a:rPr lang="sr-Cyrl-RS" sz="2400" b="1" u="sng" dirty="0">
                <a:latin typeface="Times New Roman" panose="02020603050405020304" pitchFamily="18" charset="0"/>
                <a:cs typeface="Times New Roman" panose="02020603050405020304" pitchFamily="18" charset="0"/>
              </a:rPr>
              <a:t> </a:t>
            </a:r>
            <a:r>
              <a:rPr lang="sr-Cyrl-RS" sz="2400" dirty="0">
                <a:latin typeface="Times New Roman" panose="02020603050405020304" pitchFamily="18" charset="0"/>
                <a:cs typeface="Times New Roman" panose="02020603050405020304" pitchFamily="18" charset="0"/>
              </a:rPr>
              <a:t>– </a:t>
            </a:r>
            <a:r>
              <a:rPr lang="sr-Latn-RS" sz="2400" dirty="0">
                <a:latin typeface="Times New Roman" panose="02020603050405020304" pitchFamily="18" charset="0"/>
                <a:cs typeface="Times New Roman" panose="02020603050405020304" pitchFamily="18" charset="0"/>
              </a:rPr>
              <a:t>preventing a disease from ever occurring (the role of public health and medical care personnel in health education)</a:t>
            </a:r>
          </a:p>
          <a:p>
            <a:pPr eaLnBrk="1" hangingPunct="1">
              <a:defRPr/>
            </a:pPr>
            <a:r>
              <a:rPr lang="sr-Latn-RS" sz="2400" dirty="0">
                <a:latin typeface="Times New Roman" panose="02020603050405020304" pitchFamily="18" charset="0"/>
                <a:cs typeface="Times New Roman" panose="02020603050405020304" pitchFamily="18" charset="0"/>
              </a:rPr>
              <a:t>A special emphasis is placed on changing one’s negative attitude towards ageing and older population in general</a:t>
            </a:r>
          </a:p>
          <a:p>
            <a:pPr eaLnBrk="1" hangingPunct="1">
              <a:defRPr/>
            </a:pPr>
            <a:r>
              <a:rPr lang="sr-Latn-RS" sz="2400" dirty="0">
                <a:latin typeface="Times New Roman" panose="02020603050405020304" pitchFamily="18" charset="0"/>
                <a:cs typeface="Times New Roman" panose="02020603050405020304" pitchFamily="18" charset="0"/>
              </a:rPr>
              <a:t>What is highly significant is to do the following: alter one’s habits and behaviour (nutrition, physical activity, injury prevention, etc.)</a:t>
            </a:r>
          </a:p>
        </p:txBody>
      </p:sp>
      <p:pic>
        <p:nvPicPr>
          <p:cNvPr id="2" name="Picture 1">
            <a:extLst>
              <a:ext uri="{FF2B5EF4-FFF2-40B4-BE49-F238E27FC236}">
                <a16:creationId xmlns:a16="http://schemas.microsoft.com/office/drawing/2014/main" xmlns="" id="{5D3E81EE-5275-69C6-0E92-E9E2E70A46AB}"/>
              </a:ext>
            </a:extLst>
          </p:cNvPr>
          <p:cNvPicPr>
            <a:picLocks noChangeAspect="1"/>
          </p:cNvPicPr>
          <p:nvPr/>
        </p:nvPicPr>
        <p:blipFill>
          <a:blip r:embed="rId2"/>
          <a:stretch>
            <a:fillRect/>
          </a:stretch>
        </p:blipFill>
        <p:spPr>
          <a:xfrm>
            <a:off x="611561" y="1268760"/>
            <a:ext cx="8230313" cy="73158"/>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A8016B2-5051-3E21-C445-902E183E796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F3E35964-6C9B-5B04-1886-992225E15382}"/>
              </a:ext>
            </a:extLst>
          </p:cNvPr>
          <p:cNvPicPr>
            <a:picLocks noGrp="1" noChangeAspect="1"/>
          </p:cNvPicPr>
          <p:nvPr>
            <p:ph idx="1"/>
          </p:nvPr>
        </p:nvPicPr>
        <p:blipFill>
          <a:blip r:embed="rId2"/>
          <a:stretch>
            <a:fillRect/>
          </a:stretch>
        </p:blipFill>
        <p:spPr>
          <a:xfrm>
            <a:off x="611560" y="846140"/>
            <a:ext cx="7560840" cy="5622077"/>
          </a:xfrm>
        </p:spPr>
      </p:pic>
    </p:spTree>
    <p:extLst>
      <p:ext uri="{BB962C8B-B14F-4D97-AF65-F5344CB8AC3E}">
        <p14:creationId xmlns:p14="http://schemas.microsoft.com/office/powerpoint/2010/main" val="30716067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xmlns="" id="{2B8009FE-FEAB-CCBA-EE10-8ADF9563ADC5}"/>
              </a:ext>
            </a:extLst>
          </p:cNvPr>
          <p:cNvSpPr>
            <a:spLocks noGrp="1" noChangeArrowheads="1"/>
          </p:cNvSpPr>
          <p:nvPr>
            <p:ph type="title"/>
          </p:nvPr>
        </p:nvSpPr>
        <p:spPr/>
        <p:txBody>
          <a:bodyPr/>
          <a:lstStyle/>
          <a:p>
            <a:pPr eaLnBrk="1" hangingPunct="1">
              <a:defRPr/>
            </a:pPr>
            <a:endParaRPr lang="hr-HR"/>
          </a:p>
        </p:txBody>
      </p:sp>
      <p:sp>
        <p:nvSpPr>
          <p:cNvPr id="112643" name="Rectangle 3">
            <a:extLst>
              <a:ext uri="{FF2B5EF4-FFF2-40B4-BE49-F238E27FC236}">
                <a16:creationId xmlns:a16="http://schemas.microsoft.com/office/drawing/2014/main" xmlns="" id="{D2AF8645-7F5B-6E6F-7B7D-C5571DD5FCA2}"/>
              </a:ext>
            </a:extLst>
          </p:cNvPr>
          <p:cNvSpPr>
            <a:spLocks noGrp="1" noChangeArrowheads="1"/>
          </p:cNvSpPr>
          <p:nvPr>
            <p:ph type="body" idx="1"/>
          </p:nvPr>
        </p:nvSpPr>
        <p:spPr/>
        <p:txBody>
          <a:bodyPr>
            <a:normAutofit/>
          </a:bodyPr>
          <a:lstStyle/>
          <a:p>
            <a:pPr eaLnBrk="1" hangingPunct="1">
              <a:lnSpc>
                <a:spcPct val="90000"/>
              </a:lnSpc>
              <a:defRPr/>
            </a:pPr>
            <a:r>
              <a:rPr lang="sr-Latn-RS" sz="2400" b="1" u="sng" dirty="0">
                <a:latin typeface="Times New Roman" panose="02020603050405020304" pitchFamily="18" charset="0"/>
                <a:cs typeface="Times New Roman" panose="02020603050405020304" pitchFamily="18" charset="0"/>
              </a:rPr>
              <a:t>Secondary prevention </a:t>
            </a:r>
            <a:r>
              <a:rPr lang="sr-Cyrl-RS" sz="2400" dirty="0">
                <a:latin typeface="Times New Roman" panose="02020603050405020304" pitchFamily="18" charset="0"/>
                <a:cs typeface="Times New Roman" panose="02020603050405020304" pitchFamily="18" charset="0"/>
              </a:rPr>
              <a:t>– </a:t>
            </a:r>
            <a:r>
              <a:rPr lang="sr-Latn-RS" sz="2400" dirty="0">
                <a:latin typeface="Times New Roman" panose="02020603050405020304" pitchFamily="18" charset="0"/>
                <a:cs typeface="Times New Roman" panose="02020603050405020304" pitchFamily="18" charset="0"/>
              </a:rPr>
              <a:t>its aim is related to the early detection of a disease so as to stop the disease progression or even eliminate the disease.</a:t>
            </a:r>
          </a:p>
          <a:p>
            <a:pPr eaLnBrk="1" hangingPunct="1">
              <a:lnSpc>
                <a:spcPct val="90000"/>
              </a:lnSpc>
              <a:defRPr/>
            </a:pPr>
            <a:endParaRPr lang="sr-Latn-RS" sz="2400" dirty="0">
              <a:latin typeface="Times New Roman" panose="02020603050405020304" pitchFamily="18" charset="0"/>
              <a:cs typeface="Times New Roman" panose="02020603050405020304" pitchFamily="18" charset="0"/>
            </a:endParaRPr>
          </a:p>
          <a:p>
            <a:pPr eaLnBrk="1" hangingPunct="1">
              <a:lnSpc>
                <a:spcPct val="90000"/>
              </a:lnSpc>
              <a:defRPr/>
            </a:pPr>
            <a:r>
              <a:rPr lang="sr-Latn-RS" sz="2400" dirty="0">
                <a:latin typeface="Times New Roman" panose="02020603050405020304" pitchFamily="18" charset="0"/>
                <a:cs typeface="Times New Roman" panose="02020603050405020304" pitchFamily="18" charset="0"/>
              </a:rPr>
              <a:t>In such a manner, it is possible to detect numerous diseases including not only cardio-cerebrovascular diseases (CVDs) but tumors as well – these conditions are simultaneously considered to be the most significant causes of death</a:t>
            </a:r>
            <a:r>
              <a:rPr lang="sr-Latn-RS" sz="2800" dirty="0"/>
              <a:t>.</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xmlns="" id="{676ABCB8-C803-C6CB-F04A-7492EFCF3AB7}"/>
              </a:ext>
            </a:extLst>
          </p:cNvPr>
          <p:cNvPicPr>
            <a:picLocks noGrp="1" noChangeAspect="1"/>
          </p:cNvPicPr>
          <p:nvPr>
            <p:ph idx="1"/>
          </p:nvPr>
        </p:nvPicPr>
        <p:blipFill>
          <a:blip r:embed="rId2"/>
          <a:stretch>
            <a:fillRect/>
          </a:stretch>
        </p:blipFill>
        <p:spPr>
          <a:xfrm>
            <a:off x="683568" y="908720"/>
            <a:ext cx="7417480" cy="5557474"/>
          </a:xfrm>
        </p:spPr>
      </p:pic>
    </p:spTree>
    <p:extLst>
      <p:ext uri="{BB962C8B-B14F-4D97-AF65-F5344CB8AC3E}">
        <p14:creationId xmlns:p14="http://schemas.microsoft.com/office/powerpoint/2010/main" val="737580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a:extLst>
              <a:ext uri="{FF2B5EF4-FFF2-40B4-BE49-F238E27FC236}">
                <a16:creationId xmlns:a16="http://schemas.microsoft.com/office/drawing/2014/main" xmlns="" id="{897944BD-ACD2-B416-1CB3-35FB20F1E1B4}"/>
              </a:ext>
            </a:extLst>
          </p:cNvPr>
          <p:cNvSpPr>
            <a:spLocks noGrp="1" noChangeArrowheads="1"/>
          </p:cNvSpPr>
          <p:nvPr>
            <p:ph type="title"/>
          </p:nvPr>
        </p:nvSpPr>
        <p:spPr/>
        <p:txBody>
          <a:bodyPr/>
          <a:lstStyle/>
          <a:p>
            <a:pPr eaLnBrk="1" hangingPunct="1">
              <a:defRPr/>
            </a:pPr>
            <a:endParaRPr lang="hr-HR" dirty="0"/>
          </a:p>
        </p:txBody>
      </p:sp>
      <p:sp>
        <p:nvSpPr>
          <p:cNvPr id="113667" name="Rectangle 3">
            <a:extLst>
              <a:ext uri="{FF2B5EF4-FFF2-40B4-BE49-F238E27FC236}">
                <a16:creationId xmlns:a16="http://schemas.microsoft.com/office/drawing/2014/main" xmlns="" id="{5E61781B-7969-B354-1E23-7BB216BC9FDD}"/>
              </a:ext>
            </a:extLst>
          </p:cNvPr>
          <p:cNvSpPr>
            <a:spLocks noGrp="1" noChangeArrowheads="1"/>
          </p:cNvSpPr>
          <p:nvPr>
            <p:ph type="body" idx="1"/>
          </p:nvPr>
        </p:nvSpPr>
        <p:spPr/>
        <p:txBody>
          <a:bodyPr>
            <a:normAutofit/>
          </a:bodyPr>
          <a:lstStyle/>
          <a:p>
            <a:pPr eaLnBrk="1" hangingPunct="1">
              <a:defRPr/>
            </a:pPr>
            <a:r>
              <a:rPr lang="sr-Cyrl-RS" sz="2400" b="1" u="sng" dirty="0">
                <a:latin typeface="Times New Roman" panose="02020603050405020304" pitchFamily="18" charset="0"/>
                <a:cs typeface="Times New Roman" panose="02020603050405020304" pitchFamily="18" charset="0"/>
              </a:rPr>
              <a:t>Т</a:t>
            </a:r>
            <a:r>
              <a:rPr lang="sr-Latn-RS" sz="2400" b="1" u="sng" dirty="0">
                <a:latin typeface="Times New Roman" panose="02020603050405020304" pitchFamily="18" charset="0"/>
                <a:cs typeface="Times New Roman" panose="02020603050405020304" pitchFamily="18" charset="0"/>
              </a:rPr>
              <a:t>ertiary prevention</a:t>
            </a:r>
            <a:r>
              <a:rPr lang="sr-Cyrl-RS" sz="2400" b="1" u="sng" dirty="0">
                <a:latin typeface="Times New Roman" panose="02020603050405020304" pitchFamily="18" charset="0"/>
                <a:cs typeface="Times New Roman" panose="02020603050405020304" pitchFamily="18" charset="0"/>
              </a:rPr>
              <a:t> </a:t>
            </a:r>
            <a:r>
              <a:rPr lang="sr-Cyrl-RS" sz="2400" dirty="0">
                <a:latin typeface="Times New Roman" panose="02020603050405020304" pitchFamily="18" charset="0"/>
                <a:cs typeface="Times New Roman" panose="02020603050405020304" pitchFamily="18" charset="0"/>
              </a:rPr>
              <a:t>– </a:t>
            </a:r>
            <a:r>
              <a:rPr lang="sr-Latn-RS" sz="2400" dirty="0">
                <a:latin typeface="Times New Roman" panose="02020603050405020304" pitchFamily="18" charset="0"/>
                <a:cs typeface="Times New Roman" panose="02020603050405020304" pitchFamily="18" charset="0"/>
              </a:rPr>
              <a:t>is related to activities undertaken for the purpose of preventing the occurrence of disorders and impairments caused by the actual disease</a:t>
            </a:r>
          </a:p>
          <a:p>
            <a:pPr eaLnBrk="1" hangingPunct="1">
              <a:defRPr/>
            </a:pPr>
            <a:endParaRPr lang="sr-Latn-RS" sz="2400" dirty="0">
              <a:latin typeface="Times New Roman" panose="02020603050405020304" pitchFamily="18" charset="0"/>
              <a:cs typeface="Times New Roman" panose="02020603050405020304" pitchFamily="18" charset="0"/>
            </a:endParaRPr>
          </a:p>
          <a:p>
            <a:pPr eaLnBrk="1" hangingPunct="1">
              <a:defRPr/>
            </a:pPr>
            <a:r>
              <a:rPr lang="sr-Latn-RS" sz="2400" dirty="0">
                <a:latin typeface="Times New Roman" panose="02020603050405020304" pitchFamily="18" charset="0"/>
                <a:cs typeface="Times New Roman" panose="02020603050405020304" pitchFamily="18" charset="0"/>
              </a:rPr>
              <a:t>It is extremely important for persons in advanced age to retain their own independence and not to be dependent on other people’s assistance. A chosen general practitioner has a particular meaning – ranging from educational to concrete procedures.</a:t>
            </a:r>
            <a:r>
              <a:rPr lang="sr-Cyrl-RS" sz="2400" dirty="0">
                <a:latin typeface="Times New Roman" panose="02020603050405020304" pitchFamily="18" charset="0"/>
                <a:cs typeface="Times New Roman" panose="02020603050405020304" pitchFamily="18" charset="0"/>
              </a:rPr>
              <a:t/>
            </a:r>
            <a:br>
              <a:rPr lang="sr-Cyrl-RS" sz="2400" dirty="0">
                <a:latin typeface="Times New Roman" panose="02020603050405020304" pitchFamily="18" charset="0"/>
                <a:cs typeface="Times New Roman" panose="02020603050405020304" pitchFamily="18" charset="0"/>
              </a:rPr>
            </a:br>
            <a:endParaRPr lang="sr-Cyrl-R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85720" y="2000242"/>
            <a:ext cx="7715304" cy="3816429"/>
          </a:xfrm>
          <a:prstGeom prst="rect">
            <a:avLst/>
          </a:prstGeom>
          <a:noFill/>
        </p:spPr>
        <p:txBody>
          <a:bodyPr wrap="square" rtlCol="0">
            <a:spAutoFit/>
          </a:bodyPr>
          <a:lstStyle/>
          <a:p>
            <a:pPr marL="457200" indent="-457200"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Particular attention is paid to the health care of a mother and child within all the organized health care systems due to the extreme sensitiveness which these population groups display when facing the effects of socio-economic requirements and other environmental factors, and also, due to the mutual        co-dependency between the children’s health status and their mother’s health status. </a:t>
            </a:r>
          </a:p>
          <a:p>
            <a:pPr marL="457200" indent="-457200" algn="just">
              <a:buClr>
                <a:schemeClr val="accent3">
                  <a:lumMod val="60000"/>
                  <a:lumOff val="40000"/>
                </a:schemeClr>
              </a:buClr>
              <a:buFont typeface="Wingdings" pitchFamily="2" charset="2"/>
              <a:buChar char="Ø"/>
            </a:pPr>
            <a:endParaRPr lang="sr-Latn-RS" sz="2200" dirty="0">
              <a:latin typeface="Times New Roman" pitchFamily="18" charset="0"/>
              <a:cs typeface="Times New Roman" pitchFamily="18" charset="0"/>
            </a:endParaRPr>
          </a:p>
          <a:p>
            <a:pPr marL="457200" indent="-457200"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Maternal health care is unique, because it is necessary to simultaneously provide protection for the two equally important individuals: a mother and her fetus.  </a:t>
            </a:r>
            <a:endParaRPr lang="en-US" sz="2200" dirty="0">
              <a:latin typeface="Times New Roman" pitchFamily="18" charset="0"/>
              <a:cs typeface="Times New Roman" pitchFamily="18" charset="0"/>
            </a:endParaRPr>
          </a:p>
        </p:txBody>
      </p:sp>
      <p:sp>
        <p:nvSpPr>
          <p:cNvPr id="5" name="Rounded Rectangle 4"/>
          <p:cNvSpPr/>
          <p:nvPr/>
        </p:nvSpPr>
        <p:spPr>
          <a:xfrm>
            <a:off x="1447801" y="762000"/>
            <a:ext cx="5767406" cy="809612"/>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latin typeface="Times New Roman" pitchFamily="18" charset="0"/>
                <a:cs typeface="Times New Roman" pitchFamily="18" charset="0"/>
              </a:rPr>
              <a:t>Women’s Health Care of Reproductive Age</a:t>
            </a:r>
            <a:endParaRPr lang="en-US" sz="2400" b="1" dirty="0">
              <a:solidFill>
                <a:schemeClr val="tx1"/>
              </a:solidFill>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014956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798D862-6EB1-15AC-E3AB-A0271ACD05F4}"/>
              </a:ext>
            </a:extLst>
          </p:cNvPr>
          <p:cNvSpPr>
            <a:spLocks noGrp="1"/>
          </p:cNvSpPr>
          <p:nvPr>
            <p:ph type="title"/>
          </p:nvPr>
        </p:nvSpPr>
        <p:spPr/>
        <p:txBody>
          <a:bodyPr/>
          <a:lstStyle/>
          <a:p>
            <a:endParaRPr lang="en-US"/>
          </a:p>
        </p:txBody>
      </p:sp>
      <p:pic>
        <p:nvPicPr>
          <p:cNvPr id="5" name="Content Placeholder 4">
            <a:extLst>
              <a:ext uri="{FF2B5EF4-FFF2-40B4-BE49-F238E27FC236}">
                <a16:creationId xmlns:a16="http://schemas.microsoft.com/office/drawing/2014/main" xmlns="" id="{D7C71BAB-071B-5160-A765-9BF951A020B5}"/>
              </a:ext>
            </a:extLst>
          </p:cNvPr>
          <p:cNvPicPr>
            <a:picLocks noGrp="1" noChangeAspect="1"/>
          </p:cNvPicPr>
          <p:nvPr>
            <p:ph idx="1"/>
          </p:nvPr>
        </p:nvPicPr>
        <p:blipFill>
          <a:blip r:embed="rId2"/>
          <a:stretch>
            <a:fillRect/>
          </a:stretch>
        </p:blipFill>
        <p:spPr>
          <a:xfrm>
            <a:off x="755576" y="1595883"/>
            <a:ext cx="7449048" cy="4425407"/>
          </a:xfrm>
        </p:spPr>
      </p:pic>
    </p:spTree>
    <p:extLst>
      <p:ext uri="{BB962C8B-B14F-4D97-AF65-F5344CB8AC3E}">
        <p14:creationId xmlns:p14="http://schemas.microsoft.com/office/powerpoint/2010/main" val="34086144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xmlns="" id="{487355AA-3D84-24F1-2F25-BB42C1CDF83D}"/>
              </a:ext>
            </a:extLst>
          </p:cNvPr>
          <p:cNvSpPr>
            <a:spLocks noGrp="1" noChangeArrowheads="1"/>
          </p:cNvSpPr>
          <p:nvPr>
            <p:ph type="title"/>
          </p:nvPr>
        </p:nvSpPr>
        <p:spPr/>
        <p:txBody>
          <a:bodyPr>
            <a:normAutofit fontScale="90000"/>
          </a:bodyPr>
          <a:lstStyle/>
          <a:p>
            <a:pPr eaLnBrk="1" hangingPunct="1">
              <a:defRPr/>
            </a:pPr>
            <a:r>
              <a:rPr lang="sr-Latn-RS" sz="4000" dirty="0">
                <a:latin typeface="Times New Roman" panose="02020603050405020304" pitchFamily="18" charset="0"/>
                <a:cs typeface="Times New Roman" panose="02020603050405020304" pitchFamily="18" charset="0"/>
              </a:rPr>
              <a:t>Institutions that help senior citizens</a:t>
            </a:r>
            <a:r>
              <a:rPr lang="hr-HR" sz="4000" dirty="0">
                <a:latin typeface="Times New Roman" panose="02020603050405020304" pitchFamily="18" charset="0"/>
                <a:cs typeface="Times New Roman" panose="02020603050405020304" pitchFamily="18" charset="0"/>
              </a:rPr>
              <a:t/>
            </a:r>
            <a:br>
              <a:rPr lang="hr-HR" sz="4000" dirty="0">
                <a:latin typeface="Times New Roman" panose="02020603050405020304" pitchFamily="18" charset="0"/>
                <a:cs typeface="Times New Roman" panose="02020603050405020304" pitchFamily="18" charset="0"/>
              </a:rPr>
            </a:br>
            <a:r>
              <a:rPr lang="sr-Latn-RS" sz="4000" dirty="0">
                <a:latin typeface="Times New Roman" panose="02020603050405020304" pitchFamily="18" charset="0"/>
                <a:cs typeface="Times New Roman" panose="02020603050405020304" pitchFamily="18" charset="0"/>
              </a:rPr>
              <a:t>Social Welfare Institutions</a:t>
            </a:r>
            <a:r>
              <a:rPr lang="hr-HR" sz="4000" dirty="0"/>
              <a:t>	</a:t>
            </a:r>
            <a:endParaRPr lang="en-US" sz="4000" dirty="0"/>
          </a:p>
        </p:txBody>
      </p:sp>
      <p:sp>
        <p:nvSpPr>
          <p:cNvPr id="15364" name="Rectangle 4">
            <a:extLst>
              <a:ext uri="{FF2B5EF4-FFF2-40B4-BE49-F238E27FC236}">
                <a16:creationId xmlns:a16="http://schemas.microsoft.com/office/drawing/2014/main" xmlns="" id="{1DB3871D-6832-49B5-3E07-007017AB9689}"/>
              </a:ext>
            </a:extLst>
          </p:cNvPr>
          <p:cNvSpPr>
            <a:spLocks noGrp="1" noChangeArrowheads="1"/>
          </p:cNvSpPr>
          <p:nvPr>
            <p:ph type="body" sz="half" idx="4294967295"/>
          </p:nvPr>
        </p:nvSpPr>
        <p:spPr>
          <a:xfrm>
            <a:off x="323850" y="1628775"/>
            <a:ext cx="4038600" cy="4495800"/>
          </a:xfrm>
        </p:spPr>
        <p:txBody>
          <a:bodyPr/>
          <a:lstStyle/>
          <a:p>
            <a:pPr eaLnBrk="1" hangingPunct="1">
              <a:defRPr/>
            </a:pPr>
            <a:r>
              <a:rPr lang="hr-HR" sz="2800" dirty="0"/>
              <a:t>  </a:t>
            </a:r>
            <a:r>
              <a:rPr lang="sr-Latn-RS" sz="2800" dirty="0">
                <a:latin typeface="Times New Roman" panose="02020603050405020304" pitchFamily="18" charset="0"/>
                <a:cs typeface="Times New Roman" panose="02020603050405020304" pitchFamily="18" charset="0"/>
              </a:rPr>
              <a:t>Institutional</a:t>
            </a:r>
            <a:r>
              <a:rPr lang="hr-HR"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
        <p:nvSpPr>
          <p:cNvPr id="15365" name="Rectangle 5">
            <a:extLst>
              <a:ext uri="{FF2B5EF4-FFF2-40B4-BE49-F238E27FC236}">
                <a16:creationId xmlns:a16="http://schemas.microsoft.com/office/drawing/2014/main" xmlns="" id="{8F896696-3FB8-422F-BB6E-33A7B87EABEB}"/>
              </a:ext>
            </a:extLst>
          </p:cNvPr>
          <p:cNvSpPr>
            <a:spLocks noGrp="1" noChangeArrowheads="1"/>
          </p:cNvSpPr>
          <p:nvPr>
            <p:ph type="body" sz="half" idx="4294967295"/>
          </p:nvPr>
        </p:nvSpPr>
        <p:spPr>
          <a:xfrm>
            <a:off x="5105400" y="1600200"/>
            <a:ext cx="4038600" cy="4495800"/>
          </a:xfrm>
        </p:spPr>
        <p:txBody>
          <a:bodyPr/>
          <a:lstStyle/>
          <a:p>
            <a:pPr eaLnBrk="1" hangingPunct="1">
              <a:defRPr/>
            </a:pPr>
            <a:r>
              <a:rPr lang="sr-Latn-RS" sz="2800" dirty="0">
                <a:latin typeface="Times New Roman" panose="02020603050405020304" pitchFamily="18" charset="0"/>
                <a:cs typeface="Times New Roman" panose="02020603050405020304" pitchFamily="18" charset="0"/>
              </a:rPr>
              <a:t>Non-institutional</a:t>
            </a:r>
            <a:r>
              <a:rPr lang="hr-HR" sz="2800" dirty="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pic>
        <p:nvPicPr>
          <p:cNvPr id="102405" name="Picture 8" descr="Dom_Za_Starije_i_Nemocne_Osobe_Svete_Obitelji-Staracki_Dom_Svete_Obitelji">
            <a:extLst>
              <a:ext uri="{FF2B5EF4-FFF2-40B4-BE49-F238E27FC236}">
                <a16:creationId xmlns:a16="http://schemas.microsoft.com/office/drawing/2014/main" xmlns="" id="{FB5C2B35-A268-C95E-F1E1-CD52D41C0592}"/>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457201" y="2333625"/>
            <a:ext cx="3609975" cy="302895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406" name="Picture 9" descr="3_A02G87">
            <a:extLst>
              <a:ext uri="{FF2B5EF4-FFF2-40B4-BE49-F238E27FC236}">
                <a16:creationId xmlns:a16="http://schemas.microsoft.com/office/drawing/2014/main" xmlns="" id="{8734C836-F3D8-93E7-B22C-AC77386875A3}"/>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7901" y="2349502"/>
            <a:ext cx="3887788" cy="30956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 name="Picture 1">
            <a:extLst>
              <a:ext uri="{FF2B5EF4-FFF2-40B4-BE49-F238E27FC236}">
                <a16:creationId xmlns:a16="http://schemas.microsoft.com/office/drawing/2014/main" xmlns="" id="{7164864B-AE13-D6F3-EC79-E0FC667C25F7}"/>
              </a:ext>
            </a:extLst>
          </p:cNvPr>
          <p:cNvPicPr>
            <a:picLocks noChangeAspect="1"/>
          </p:cNvPicPr>
          <p:nvPr/>
        </p:nvPicPr>
        <p:blipFill>
          <a:blip r:embed="rId4"/>
          <a:stretch>
            <a:fillRect/>
          </a:stretch>
        </p:blipFill>
        <p:spPr>
          <a:xfrm>
            <a:off x="445376" y="1412875"/>
            <a:ext cx="8230313" cy="73158"/>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xmlns="" id="{67ED43D3-542B-6734-A2EE-8F55CFB305AC}"/>
              </a:ext>
            </a:extLst>
          </p:cNvPr>
          <p:cNvSpPr>
            <a:spLocks noGrp="1" noChangeArrowheads="1"/>
          </p:cNvSpPr>
          <p:nvPr>
            <p:ph type="title"/>
          </p:nvPr>
        </p:nvSpPr>
        <p:spPr>
          <a:xfrm>
            <a:off x="457200" y="274638"/>
            <a:ext cx="8229600" cy="1282154"/>
          </a:xfrm>
        </p:spPr>
        <p:txBody>
          <a:bodyPr>
            <a:noAutofit/>
          </a:bodyPr>
          <a:lstStyle/>
          <a:p>
            <a:pPr eaLnBrk="1" hangingPunct="1">
              <a:defRPr/>
            </a:pPr>
            <a:r>
              <a:rPr lang="sr-Latn-RS" sz="2500" b="1" dirty="0">
                <a:latin typeface="Times New Roman" panose="02020603050405020304" pitchFamily="18" charset="0"/>
                <a:cs typeface="Times New Roman" panose="02020603050405020304" pitchFamily="18" charset="0"/>
              </a:rPr>
              <a:t>Gerontology Centers</a:t>
            </a:r>
            <a:r>
              <a:rPr lang="hr-HR" sz="2500" b="1" dirty="0">
                <a:latin typeface="Times New Roman" panose="02020603050405020304" pitchFamily="18" charset="0"/>
                <a:cs typeface="Times New Roman" panose="02020603050405020304" pitchFamily="18" charset="0"/>
              </a:rPr>
              <a:t>– </a:t>
            </a:r>
            <a:br>
              <a:rPr lang="hr-HR" sz="2500" b="1" dirty="0">
                <a:latin typeface="Times New Roman" panose="02020603050405020304" pitchFamily="18" charset="0"/>
                <a:cs typeface="Times New Roman" panose="02020603050405020304" pitchFamily="18" charset="0"/>
              </a:rPr>
            </a:br>
            <a:r>
              <a:rPr lang="hr-HR" sz="2500" b="1" dirty="0">
                <a:latin typeface="Times New Roman" panose="02020603050405020304" pitchFamily="18" charset="0"/>
                <a:cs typeface="Times New Roman" panose="02020603050405020304" pitchFamily="18" charset="0"/>
              </a:rPr>
              <a:t>Nursing homes for the accommodation and care of the elderly</a:t>
            </a:r>
            <a:br>
              <a:rPr lang="hr-HR" sz="2500" b="1" dirty="0">
                <a:latin typeface="Times New Roman" panose="02020603050405020304" pitchFamily="18" charset="0"/>
                <a:cs typeface="Times New Roman" panose="02020603050405020304" pitchFamily="18" charset="0"/>
              </a:rPr>
            </a:br>
            <a:r>
              <a:rPr lang="hr-HR" sz="2500" b="1" dirty="0">
                <a:latin typeface="Times New Roman" panose="02020603050405020304" pitchFamily="18" charset="0"/>
                <a:cs typeface="Times New Roman" panose="02020603050405020304" pitchFamily="18" charset="0"/>
              </a:rPr>
              <a:t>Institutions of Social Welfare </a:t>
            </a:r>
            <a:endParaRPr lang="en-US" sz="2500" b="1" dirty="0">
              <a:latin typeface="Times New Roman" panose="02020603050405020304" pitchFamily="18" charset="0"/>
              <a:cs typeface="Times New Roman" panose="02020603050405020304" pitchFamily="18" charset="0"/>
            </a:endParaRPr>
          </a:p>
        </p:txBody>
      </p:sp>
      <p:sp>
        <p:nvSpPr>
          <p:cNvPr id="17411" name="Rectangle 3">
            <a:extLst>
              <a:ext uri="{FF2B5EF4-FFF2-40B4-BE49-F238E27FC236}">
                <a16:creationId xmlns:a16="http://schemas.microsoft.com/office/drawing/2014/main" xmlns="" id="{BBE1D6EA-3E4C-EEFA-C82C-2FF0E16D1730}"/>
              </a:ext>
            </a:extLst>
          </p:cNvPr>
          <p:cNvSpPr>
            <a:spLocks noGrp="1" noChangeArrowheads="1"/>
          </p:cNvSpPr>
          <p:nvPr>
            <p:ph type="body" idx="1"/>
          </p:nvPr>
        </p:nvSpPr>
        <p:spPr>
          <a:xfrm>
            <a:off x="468313" y="1628775"/>
            <a:ext cx="8229600" cy="4495800"/>
          </a:xfrm>
        </p:spPr>
        <p:txBody>
          <a:bodyPr>
            <a:normAutofit/>
          </a:bodyPr>
          <a:lstStyle/>
          <a:p>
            <a:pPr eaLnBrk="1" hangingPunct="1">
              <a:defRPr/>
            </a:pPr>
            <a:endParaRPr lang="sr-Latn-RS" dirty="0"/>
          </a:p>
          <a:p>
            <a:pPr eaLnBrk="1" hangingPunct="1">
              <a:defRPr/>
            </a:pPr>
            <a:r>
              <a:rPr lang="sr-Latn-RS" sz="2600" dirty="0">
                <a:latin typeface="Times New Roman" panose="02020603050405020304" pitchFamily="18" charset="0"/>
                <a:cs typeface="Times New Roman" panose="02020603050405020304" pitchFamily="18" charset="0"/>
              </a:rPr>
              <a:t>Institutional form of assistance; public and private In the whole country</a:t>
            </a:r>
            <a:endParaRPr lang="sr-Cyrl-RS" sz="2600" dirty="0">
              <a:latin typeface="Times New Roman" panose="02020603050405020304" pitchFamily="18" charset="0"/>
              <a:cs typeface="Times New Roman" panose="02020603050405020304" pitchFamily="18" charset="0"/>
            </a:endParaRPr>
          </a:p>
          <a:p>
            <a:pPr eaLnBrk="1" hangingPunct="1">
              <a:defRPr/>
            </a:pPr>
            <a:r>
              <a:rPr lang="sr-Latn-RS" sz="2600" dirty="0">
                <a:latin typeface="Times New Roman" panose="02020603050405020304" pitchFamily="18" charset="0"/>
                <a:cs typeface="Times New Roman" panose="02020603050405020304" pitchFamily="18" charset="0"/>
              </a:rPr>
              <a:t>The aim</a:t>
            </a:r>
            <a:r>
              <a:rPr lang="sr-Cyrl-RS" sz="2600" dirty="0">
                <a:latin typeface="Times New Roman" panose="02020603050405020304" pitchFamily="18" charset="0"/>
                <a:cs typeface="Times New Roman" panose="02020603050405020304" pitchFamily="18" charset="0"/>
              </a:rPr>
              <a:t> – </a:t>
            </a:r>
            <a:r>
              <a:rPr lang="sr-Latn-RS" sz="2600" dirty="0">
                <a:latin typeface="Times New Roman" panose="02020603050405020304" pitchFamily="18" charset="0"/>
                <a:cs typeface="Times New Roman" panose="02020603050405020304" pitchFamily="18" charset="0"/>
              </a:rPr>
              <a:t>is related to the enhancement of quality of life by means of providing health care and social assistance, complete with fulfilling the nutrition and hygiene requirements</a:t>
            </a:r>
          </a:p>
          <a:p>
            <a:pPr eaLnBrk="1" hangingPunct="1">
              <a:defRPr/>
            </a:pPr>
            <a:r>
              <a:rPr lang="sr-Latn-RS" sz="2600" dirty="0">
                <a:latin typeface="Times New Roman" panose="02020603050405020304" pitchFamily="18" charset="0"/>
                <a:cs typeface="Times New Roman" panose="02020603050405020304" pitchFamily="18" charset="0"/>
              </a:rPr>
              <a:t>A general practitioner, a medical nurse, a physiotherapist, psychologists, social workers, speech therapists, occupational therapists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a:extLst>
              <a:ext uri="{FF2B5EF4-FFF2-40B4-BE49-F238E27FC236}">
                <a16:creationId xmlns:a16="http://schemas.microsoft.com/office/drawing/2014/main" xmlns="" id="{543E0549-B27B-402F-7B27-4278239E2128}"/>
              </a:ext>
            </a:extLst>
          </p:cNvPr>
          <p:cNvSpPr>
            <a:spLocks noGrp="1" noChangeArrowheads="1"/>
          </p:cNvSpPr>
          <p:nvPr>
            <p:ph type="title"/>
          </p:nvPr>
        </p:nvSpPr>
        <p:spPr>
          <a:xfrm>
            <a:off x="250826" y="404813"/>
            <a:ext cx="6913563" cy="1143000"/>
          </a:xfrm>
        </p:spPr>
        <p:txBody>
          <a:bodyPr/>
          <a:lstStyle/>
          <a:p>
            <a:pPr algn="l" eaLnBrk="1" hangingPunct="1">
              <a:defRPr/>
            </a:pPr>
            <a:r>
              <a:rPr lang="sr-Latn-RS" dirty="0">
                <a:latin typeface="Times New Roman" panose="02020603050405020304" pitchFamily="18" charset="0"/>
                <a:cs typeface="Times New Roman" panose="02020603050405020304" pitchFamily="18" charset="0"/>
              </a:rPr>
              <a:t>Gerontology Centers</a:t>
            </a:r>
            <a:endParaRPr lang="en-US" dirty="0">
              <a:latin typeface="Times New Roman" panose="02020603050405020304" pitchFamily="18" charset="0"/>
              <a:cs typeface="Times New Roman" panose="02020603050405020304" pitchFamily="18" charset="0"/>
            </a:endParaRPr>
          </a:p>
        </p:txBody>
      </p:sp>
      <p:sp>
        <p:nvSpPr>
          <p:cNvPr id="81923" name="Rectangle 3">
            <a:extLst>
              <a:ext uri="{FF2B5EF4-FFF2-40B4-BE49-F238E27FC236}">
                <a16:creationId xmlns:a16="http://schemas.microsoft.com/office/drawing/2014/main" xmlns="" id="{ECF5A056-D62A-5083-FB89-D92007302FB3}"/>
              </a:ext>
            </a:extLst>
          </p:cNvPr>
          <p:cNvSpPr>
            <a:spLocks noGrp="1" noChangeArrowheads="1"/>
          </p:cNvSpPr>
          <p:nvPr>
            <p:ph type="body" sz="half" idx="2"/>
          </p:nvPr>
        </p:nvSpPr>
        <p:spPr>
          <a:xfrm>
            <a:off x="323850" y="1557338"/>
            <a:ext cx="8229600" cy="4392612"/>
          </a:xfrm>
        </p:spPr>
        <p:txBody>
          <a:bodyPr>
            <a:normAutofit lnSpcReduction="10000"/>
          </a:bodyPr>
          <a:lstStyle/>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Housing</a:t>
            </a:r>
            <a:r>
              <a:rPr lang="sr-Cyrl-RS" sz="2400" dirty="0">
                <a:latin typeface="Times New Roman" panose="02020603050405020304" pitchFamily="18" charset="0"/>
                <a:cs typeface="Times New Roman" panose="02020603050405020304" pitchFamily="18" charset="0"/>
              </a:rPr>
              <a:t> – </a:t>
            </a:r>
            <a:r>
              <a:rPr lang="sr-Latn-RS" sz="2400" dirty="0">
                <a:latin typeface="Times New Roman" panose="02020603050405020304" pitchFamily="18" charset="0"/>
                <a:cs typeface="Times New Roman" panose="02020603050405020304" pitchFamily="18" charset="0"/>
              </a:rPr>
              <a:t>organized in rooms and apartments</a:t>
            </a:r>
            <a:endParaRPr lang="sr-Cyrl-RS" sz="2400" dirty="0">
              <a:latin typeface="Times New Roman" panose="02020603050405020304" pitchFamily="18" charset="0"/>
              <a:cs typeface="Times New Roman" panose="02020603050405020304" pitchFamily="18" charset="0"/>
            </a:endParaRPr>
          </a:p>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Nutrition</a:t>
            </a:r>
            <a:r>
              <a:rPr lang="sr-Cyrl-RS" sz="2400" dirty="0">
                <a:latin typeface="Times New Roman" panose="02020603050405020304" pitchFamily="18" charset="0"/>
                <a:cs typeface="Times New Roman" panose="02020603050405020304" pitchFamily="18" charset="0"/>
              </a:rPr>
              <a:t> – </a:t>
            </a:r>
            <a:r>
              <a:rPr lang="sr-Latn-RS" sz="2400" dirty="0">
                <a:latin typeface="Times New Roman" panose="02020603050405020304" pitchFamily="18" charset="0"/>
                <a:cs typeface="Times New Roman" panose="02020603050405020304" pitchFamily="18" charset="0"/>
              </a:rPr>
              <a:t>adjusted to the specific nutritional needs for the elderly, according to the specially designed menu.</a:t>
            </a:r>
          </a:p>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Clothing</a:t>
            </a:r>
            <a:endParaRPr lang="sr-Cyrl-RS" sz="2400" b="1" dirty="0">
              <a:latin typeface="Times New Roman" panose="02020603050405020304" pitchFamily="18" charset="0"/>
              <a:cs typeface="Times New Roman" panose="02020603050405020304" pitchFamily="18" charset="0"/>
            </a:endParaRPr>
          </a:p>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Social work programme </a:t>
            </a:r>
            <a:r>
              <a:rPr lang="sr-Cyrl-RS" sz="2400" dirty="0">
                <a:latin typeface="Times New Roman" panose="02020603050405020304" pitchFamily="18" charset="0"/>
                <a:cs typeface="Times New Roman" panose="02020603050405020304" pitchFamily="18" charset="0"/>
              </a:rPr>
              <a:t>–</a:t>
            </a:r>
            <a:r>
              <a:rPr lang="sr-Latn-RS" sz="2400" dirty="0">
                <a:latin typeface="Times New Roman" panose="02020603050405020304" pitchFamily="18" charset="0"/>
                <a:cs typeface="Times New Roman" panose="02020603050405020304" pitchFamily="18" charset="0"/>
              </a:rPr>
              <a:t> is continually realized, for the purpose of social rehabilitation of beneficiaries and achieving the rights of beneficiaries as well. The programme entails psychosocial and occupational therapy.</a:t>
            </a:r>
          </a:p>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Health care protection </a:t>
            </a:r>
            <a:r>
              <a:rPr lang="sr-Cyrl-RS" sz="2400" dirty="0">
                <a:latin typeface="Times New Roman" panose="02020603050405020304" pitchFamily="18" charset="0"/>
                <a:cs typeface="Times New Roman" panose="02020603050405020304" pitchFamily="18" charset="0"/>
              </a:rPr>
              <a:t>– </a:t>
            </a:r>
            <a:r>
              <a:rPr lang="sr-Latn-RS" sz="2400" dirty="0">
                <a:latin typeface="Times New Roman" panose="02020603050405020304" pitchFamily="18" charset="0"/>
                <a:cs typeface="Times New Roman" panose="02020603050405020304" pitchFamily="18" charset="0"/>
              </a:rPr>
              <a:t>includes preventive protection, general and personal hygiene, medical care, laboratory diagnostic services, physiotherapy services.</a:t>
            </a:r>
          </a:p>
          <a:p>
            <a:pPr eaLnBrk="1" hangingPunct="1">
              <a:lnSpc>
                <a:spcPct val="90000"/>
              </a:lnSpc>
              <a:defRPr/>
            </a:pPr>
            <a:r>
              <a:rPr lang="sr-Latn-RS" sz="2400" b="1" dirty="0">
                <a:latin typeface="Times New Roman" panose="02020603050405020304" pitchFamily="18" charset="0"/>
                <a:cs typeface="Times New Roman" panose="02020603050405020304" pitchFamily="18" charset="0"/>
              </a:rPr>
              <a:t>Interdisciplinary team of experts: </a:t>
            </a:r>
            <a:r>
              <a:rPr lang="sr-Latn-RS" sz="2400" dirty="0">
                <a:latin typeface="Times New Roman" panose="02020603050405020304" pitchFamily="18" charset="0"/>
                <a:cs typeface="Times New Roman" panose="02020603050405020304" pitchFamily="18" charset="0"/>
              </a:rPr>
              <a:t>a social worker, a medical nurse, a physiotherapist/a visiting nurse</a:t>
            </a:r>
          </a:p>
        </p:txBody>
      </p:sp>
      <p:pic>
        <p:nvPicPr>
          <p:cNvPr id="104452" name="Picture 4" descr="Elderly par">
            <a:extLst>
              <a:ext uri="{FF2B5EF4-FFF2-40B4-BE49-F238E27FC236}">
                <a16:creationId xmlns:a16="http://schemas.microsoft.com/office/drawing/2014/main" xmlns="" id="{CE4F26BA-8471-BA2F-1604-3BDA1E60DCCC}"/>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948489" y="2"/>
            <a:ext cx="2195512" cy="177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3">
            <a:extLst>
              <a:ext uri="{FF2B5EF4-FFF2-40B4-BE49-F238E27FC236}">
                <a16:creationId xmlns:a16="http://schemas.microsoft.com/office/drawing/2014/main" xmlns="" id="{FAAA19D3-5BE5-6DB3-163A-BBDEF17A794C}"/>
              </a:ext>
            </a:extLst>
          </p:cNvPr>
          <p:cNvSpPr>
            <a:spLocks noGrp="1" noChangeArrowheads="1"/>
          </p:cNvSpPr>
          <p:nvPr>
            <p:ph type="body" idx="1"/>
          </p:nvPr>
        </p:nvSpPr>
        <p:spPr>
          <a:xfrm>
            <a:off x="457200" y="981077"/>
            <a:ext cx="8229600" cy="5114925"/>
          </a:xfrm>
        </p:spPr>
        <p:txBody>
          <a:bodyPr>
            <a:normAutofit fontScale="92500" lnSpcReduction="20000"/>
          </a:bodyPr>
          <a:lstStyle/>
          <a:p>
            <a:pPr marL="0" indent="0" eaLnBrk="1" hangingPunct="1">
              <a:buFontTx/>
              <a:buNone/>
              <a:defRPr/>
            </a:pPr>
            <a:r>
              <a:rPr lang="sr-Latn-RS" sz="2800" dirty="0">
                <a:latin typeface="Times New Roman" panose="02020603050405020304" pitchFamily="18" charset="0"/>
                <a:cs typeface="Times New Roman" panose="02020603050405020304" pitchFamily="18" charset="0"/>
              </a:rPr>
              <a:t>The claim for exercising the right to the accommodation at the institution of social welfare is submitted by the person asking for accommodation, i.e. their legal attorney or guardian, or a proceeding is initiated ex officio.</a:t>
            </a:r>
            <a:r>
              <a:rPr lang="sr-Cyrl-RS" sz="2800" dirty="0">
                <a:latin typeface="Times New Roman" panose="02020603050405020304" pitchFamily="18" charset="0"/>
                <a:cs typeface="Times New Roman" panose="02020603050405020304" pitchFamily="18" charset="0"/>
              </a:rPr>
              <a:t/>
            </a:r>
            <a:br>
              <a:rPr lang="sr-Cyrl-RS" sz="2800" dirty="0">
                <a:latin typeface="Times New Roman" panose="02020603050405020304" pitchFamily="18" charset="0"/>
                <a:cs typeface="Times New Roman" panose="02020603050405020304" pitchFamily="18" charset="0"/>
              </a:rPr>
            </a:br>
            <a:r>
              <a:rPr lang="sr-Cyrl-RS" sz="2800" dirty="0">
                <a:latin typeface="Times New Roman" panose="02020603050405020304" pitchFamily="18" charset="0"/>
                <a:cs typeface="Times New Roman" panose="02020603050405020304" pitchFamily="18" charset="0"/>
              </a:rPr>
              <a:t/>
            </a:r>
            <a:br>
              <a:rPr lang="sr-Cyrl-RS" sz="2800" dirty="0">
                <a:latin typeface="Times New Roman" panose="02020603050405020304" pitchFamily="18" charset="0"/>
                <a:cs typeface="Times New Roman" panose="02020603050405020304" pitchFamily="18" charset="0"/>
              </a:rPr>
            </a:br>
            <a:r>
              <a:rPr lang="sr-Latn-RS" sz="2800" dirty="0">
                <a:latin typeface="Times New Roman" panose="02020603050405020304" pitchFamily="18" charset="0"/>
                <a:cs typeface="Times New Roman" panose="02020603050405020304" pitchFamily="18" charset="0"/>
              </a:rPr>
              <a:t>The claim is submitted to the Social Work Center, in accordance with its actual and local jurisdictions, and taking into consideration the residence of the person applying for such accommodation.</a:t>
            </a:r>
          </a:p>
          <a:p>
            <a:pPr marL="0" indent="0" eaLnBrk="1" hangingPunct="1">
              <a:buFontTx/>
              <a:buNone/>
              <a:defRPr/>
            </a:pPr>
            <a:endParaRPr lang="sr-Latn-RS" sz="2800" dirty="0">
              <a:latin typeface="Times New Roman" panose="02020603050405020304" pitchFamily="18" charset="0"/>
              <a:cs typeface="Times New Roman" panose="02020603050405020304" pitchFamily="18" charset="0"/>
            </a:endParaRPr>
          </a:p>
          <a:p>
            <a:pPr marL="0" indent="0" eaLnBrk="1" hangingPunct="1">
              <a:buFontTx/>
              <a:buNone/>
              <a:defRPr/>
            </a:pPr>
            <a:r>
              <a:rPr lang="sr-Latn-RS" sz="2800" dirty="0">
                <a:latin typeface="Times New Roman" panose="02020603050405020304" pitchFamily="18" charset="0"/>
                <a:cs typeface="Times New Roman" panose="02020603050405020304" pitchFamily="18" charset="0"/>
              </a:rPr>
              <a:t>Every person aged 65 and over is entitled to this right, according to the evaluation of the Social Work Center.</a:t>
            </a:r>
            <a:r>
              <a:rPr lang="sr-Cyrl-RS" sz="2800" dirty="0">
                <a:latin typeface="Times New Roman" panose="02020603050405020304" pitchFamily="18" charset="0"/>
                <a:cs typeface="Times New Roman" panose="02020603050405020304" pitchFamily="18" charset="0"/>
              </a:rPr>
              <a:t/>
            </a:r>
            <a:br>
              <a:rPr lang="sr-Cyrl-RS" sz="2800" dirty="0">
                <a:latin typeface="Times New Roman" panose="02020603050405020304" pitchFamily="18" charset="0"/>
                <a:cs typeface="Times New Roman" panose="02020603050405020304" pitchFamily="18" charset="0"/>
              </a:rPr>
            </a:br>
            <a:r>
              <a:rPr lang="sr-Cyrl-RS" sz="2800" dirty="0"/>
              <a:t/>
            </a:r>
            <a:br>
              <a:rPr lang="sr-Cyrl-RS" sz="2800" dirty="0"/>
            </a:br>
            <a:endParaRPr lang="sr-Cyrl-RS" sz="28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xmlns="" id="{3CE42450-D483-65B3-0B29-550072ACEFB6}"/>
              </a:ext>
            </a:extLst>
          </p:cNvPr>
          <p:cNvSpPr>
            <a:spLocks noGrp="1" noChangeArrowheads="1"/>
          </p:cNvSpPr>
          <p:nvPr>
            <p:ph type="title"/>
          </p:nvPr>
        </p:nvSpPr>
        <p:spPr>
          <a:xfrm>
            <a:off x="250826" y="404813"/>
            <a:ext cx="6913563" cy="1143000"/>
          </a:xfrm>
        </p:spPr>
        <p:txBody>
          <a:bodyPr>
            <a:normAutofit fontScale="90000"/>
          </a:bodyPr>
          <a:lstStyle/>
          <a:p>
            <a:pPr algn="l" eaLnBrk="1" hangingPunct="1">
              <a:defRPr/>
            </a:pPr>
            <a:r>
              <a:rPr lang="sr-Latn-RS" sz="4000" dirty="0">
                <a:latin typeface="Times New Roman" panose="02020603050405020304" pitchFamily="18" charset="0"/>
                <a:cs typeface="Times New Roman" panose="02020603050405020304" pitchFamily="18" charset="0"/>
              </a:rPr>
              <a:t>Gerontology Centers</a:t>
            </a:r>
            <a:r>
              <a:rPr lang="hr-HR" sz="4000" dirty="0">
                <a:latin typeface="Times New Roman" panose="02020603050405020304" pitchFamily="18" charset="0"/>
                <a:cs typeface="Times New Roman" panose="02020603050405020304" pitchFamily="18" charset="0"/>
              </a:rPr>
              <a:t/>
            </a:r>
            <a:br>
              <a:rPr lang="hr-HR" sz="4000" dirty="0">
                <a:latin typeface="Times New Roman" panose="02020603050405020304" pitchFamily="18" charset="0"/>
                <a:cs typeface="Times New Roman" panose="02020603050405020304" pitchFamily="18" charset="0"/>
              </a:rPr>
            </a:br>
            <a:r>
              <a:rPr lang="hr-HR" sz="4000" dirty="0">
                <a:latin typeface="Times New Roman" panose="02020603050405020304" pitchFamily="18" charset="0"/>
                <a:cs typeface="Times New Roman" panose="02020603050405020304" pitchFamily="18" charset="0"/>
              </a:rPr>
              <a:t>- </a:t>
            </a:r>
            <a:r>
              <a:rPr lang="sr-Latn-RS" sz="4000" dirty="0">
                <a:latin typeface="Times New Roman" panose="02020603050405020304" pitchFamily="18" charset="0"/>
                <a:cs typeface="Times New Roman" panose="02020603050405020304" pitchFamily="18" charset="0"/>
              </a:rPr>
              <a:t>Day Care Centers </a:t>
            </a:r>
            <a:endParaRPr lang="en-US" sz="4000" dirty="0">
              <a:latin typeface="Times New Roman" panose="02020603050405020304" pitchFamily="18" charset="0"/>
              <a:cs typeface="Times New Roman" panose="02020603050405020304" pitchFamily="18" charset="0"/>
            </a:endParaRPr>
          </a:p>
        </p:txBody>
      </p:sp>
      <p:sp>
        <p:nvSpPr>
          <p:cNvPr id="18435" name="Rectangle 3">
            <a:extLst>
              <a:ext uri="{FF2B5EF4-FFF2-40B4-BE49-F238E27FC236}">
                <a16:creationId xmlns:a16="http://schemas.microsoft.com/office/drawing/2014/main" xmlns="" id="{CCED70C7-5A63-E0AB-D62F-8FB40E32D2A1}"/>
              </a:ext>
            </a:extLst>
          </p:cNvPr>
          <p:cNvSpPr>
            <a:spLocks noGrp="1" noChangeArrowheads="1"/>
          </p:cNvSpPr>
          <p:nvPr>
            <p:ph type="body" sz="half" idx="2"/>
          </p:nvPr>
        </p:nvSpPr>
        <p:spPr>
          <a:xfrm>
            <a:off x="323850" y="1557338"/>
            <a:ext cx="8229600" cy="4392612"/>
          </a:xfrm>
        </p:spPr>
        <p:txBody>
          <a:bodyPr/>
          <a:lstStyle/>
          <a:p>
            <a:pPr eaLnBrk="1" hangingPunct="1">
              <a:defRPr/>
            </a:pPr>
            <a:r>
              <a:rPr lang="sr-Latn-RS" sz="2800" dirty="0">
                <a:latin typeface="Times New Roman" panose="02020603050405020304" pitchFamily="18" charset="0"/>
                <a:cs typeface="Times New Roman" panose="02020603050405020304" pitchFamily="18" charset="0"/>
              </a:rPr>
              <a:t>The main idea is to keep the elderly in their own homes while simultaneously enhancing their quality of life</a:t>
            </a:r>
          </a:p>
          <a:p>
            <a:pPr eaLnBrk="1" hangingPunct="1">
              <a:defRPr/>
            </a:pPr>
            <a:r>
              <a:rPr lang="sr-Latn-RS" sz="2800" dirty="0">
                <a:latin typeface="Times New Roman" panose="02020603050405020304" pitchFamily="18" charset="0"/>
                <a:cs typeface="Times New Roman" panose="02020603050405020304" pitchFamily="18" charset="0"/>
              </a:rPr>
              <a:t>Day Care Centar – stay, medical assistance, medical care, borrowing of orthopedic and mobility aids, physical activities and work-related activities</a:t>
            </a:r>
          </a:p>
        </p:txBody>
      </p:sp>
      <p:pic>
        <p:nvPicPr>
          <p:cNvPr id="107524" name="Picture 5" descr="Elderly par">
            <a:extLst>
              <a:ext uri="{FF2B5EF4-FFF2-40B4-BE49-F238E27FC236}">
                <a16:creationId xmlns:a16="http://schemas.microsoft.com/office/drawing/2014/main" xmlns="" id="{E87EFD47-5E67-6EA2-57CE-AF1B5815FA45}"/>
              </a:ext>
            </a:extLst>
          </p:cNvPr>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rcRect/>
          <a:stretch>
            <a:fillRect/>
          </a:stretch>
        </p:blipFill>
        <p:spPr>
          <a:xfrm>
            <a:off x="6948489" y="2"/>
            <a:ext cx="2195512" cy="17748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xmlns="" id="{0D510A42-45B8-37A0-3CD4-AC15858D7A6A}"/>
              </a:ext>
            </a:extLst>
          </p:cNvPr>
          <p:cNvSpPr>
            <a:spLocks noGrp="1" noChangeArrowheads="1"/>
          </p:cNvSpPr>
          <p:nvPr>
            <p:ph type="title"/>
          </p:nvPr>
        </p:nvSpPr>
        <p:spPr>
          <a:xfrm>
            <a:off x="395536" y="351284"/>
            <a:ext cx="8229600" cy="706438"/>
          </a:xfrm>
        </p:spPr>
        <p:txBody>
          <a:bodyPr>
            <a:normAutofit fontScale="90000"/>
          </a:bodyPr>
          <a:lstStyle/>
          <a:p>
            <a:pPr eaLnBrk="1" hangingPunct="1">
              <a:defRPr/>
            </a:pPr>
            <a:r>
              <a:rPr lang="sr-Latn-RS" sz="4000" dirty="0">
                <a:latin typeface="Times New Roman" panose="02020603050405020304" pitchFamily="18" charset="0"/>
                <a:cs typeface="Times New Roman" panose="02020603050405020304" pitchFamily="18" charset="0"/>
              </a:rPr>
              <a:t>Gerontology Centers</a:t>
            </a:r>
            <a:r>
              <a:rPr lang="sr-Cyrl-RS" sz="4000" dirty="0">
                <a:latin typeface="Times New Roman" panose="02020603050405020304" pitchFamily="18" charset="0"/>
                <a:cs typeface="Times New Roman" panose="02020603050405020304" pitchFamily="18" charset="0"/>
              </a:rPr>
              <a:t/>
            </a:r>
            <a:br>
              <a:rPr lang="sr-Cyrl-RS" sz="4000" dirty="0">
                <a:latin typeface="Times New Roman" panose="02020603050405020304" pitchFamily="18" charset="0"/>
                <a:cs typeface="Times New Roman" panose="02020603050405020304" pitchFamily="18" charset="0"/>
              </a:rPr>
            </a:br>
            <a:r>
              <a:rPr lang="sr-Cyrl-RS" sz="4000" dirty="0">
                <a:latin typeface="Times New Roman" panose="02020603050405020304" pitchFamily="18" charset="0"/>
                <a:cs typeface="Times New Roman" panose="02020603050405020304" pitchFamily="18" charset="0"/>
              </a:rPr>
              <a:t>-</a:t>
            </a:r>
            <a:r>
              <a:rPr lang="sr-Latn-RS" sz="4000" dirty="0">
                <a:latin typeface="Times New Roman" panose="02020603050405020304" pitchFamily="18" charset="0"/>
                <a:cs typeface="Times New Roman" panose="02020603050405020304" pitchFamily="18" charset="0"/>
              </a:rPr>
              <a:t>home care services</a:t>
            </a:r>
            <a:r>
              <a:rPr lang="sr-Cyrl-RS" sz="4000" dirty="0">
                <a:latin typeface="Times New Roman" panose="02020603050405020304" pitchFamily="18" charset="0"/>
                <a:cs typeface="Times New Roman" panose="02020603050405020304" pitchFamily="18" charset="0"/>
              </a:rPr>
              <a:t>-</a:t>
            </a:r>
            <a:endParaRPr lang="en-US" sz="4000" dirty="0">
              <a:latin typeface="Times New Roman" panose="02020603050405020304" pitchFamily="18" charset="0"/>
              <a:cs typeface="Times New Roman" panose="02020603050405020304" pitchFamily="18" charset="0"/>
            </a:endParaRPr>
          </a:p>
        </p:txBody>
      </p:sp>
      <p:sp>
        <p:nvSpPr>
          <p:cNvPr id="20483" name="Rectangle 3">
            <a:extLst>
              <a:ext uri="{FF2B5EF4-FFF2-40B4-BE49-F238E27FC236}">
                <a16:creationId xmlns:a16="http://schemas.microsoft.com/office/drawing/2014/main" xmlns="" id="{316F4616-E965-23FA-7C29-84EE39448AE5}"/>
              </a:ext>
            </a:extLst>
          </p:cNvPr>
          <p:cNvSpPr>
            <a:spLocks noGrp="1" noChangeArrowheads="1"/>
          </p:cNvSpPr>
          <p:nvPr>
            <p:ph type="body" sz="half" idx="1"/>
          </p:nvPr>
        </p:nvSpPr>
        <p:spPr>
          <a:xfrm>
            <a:off x="468313" y="1341438"/>
            <a:ext cx="8229600" cy="4607842"/>
          </a:xfrm>
        </p:spPr>
        <p:txBody>
          <a:bodyPr>
            <a:normAutofit fontScale="70000" lnSpcReduction="20000"/>
          </a:bodyPr>
          <a:lstStyle/>
          <a:p>
            <a:pPr eaLnBrk="1" hangingPunct="1">
              <a:lnSpc>
                <a:spcPct val="170000"/>
              </a:lnSpc>
              <a:defRPr/>
            </a:pPr>
            <a:r>
              <a:rPr lang="sr-Latn-RS" sz="2000" dirty="0">
                <a:latin typeface="Times New Roman" panose="02020603050405020304" pitchFamily="18" charset="0"/>
                <a:cs typeface="Times New Roman" panose="02020603050405020304" pitchFamily="18" charset="0"/>
              </a:rPr>
              <a:t>This is an institution which enables medical nurses and technical staff to provide the following health care services for the ill, disabled and elderly adults – in the household of a diseased person:</a:t>
            </a:r>
          </a:p>
          <a:p>
            <a:pPr eaLnBrk="1" hangingPunct="1">
              <a:lnSpc>
                <a:spcPct val="80000"/>
              </a:lnSpc>
              <a:defRPr/>
            </a:pPr>
            <a:endParaRPr lang="sr-Latn-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Assistance in practising good personal hygiene</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Help in keeping clothes and bedlinen clean</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Medical care and massage therapy for preventing pressure ulcers</a:t>
            </a: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Treatment of wounds</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Massage and light exercises, if the health condition of beneficiaries allows such exercises to be performed</a:t>
            </a: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Blood pressure measurements, blood glucose levels control</a:t>
            </a: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Feeding and giving water </a:t>
            </a: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House maids are responsible for cleaning and maintaining the interior of residential properties of the persons in advanced age, the purpose of which is the fulfilment of all necessary technical and hygienic requirements</a:t>
            </a: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Buying groceries (going to shops and markets) </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Buying medicines</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Preparing simple meals</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Ironing</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Bill paying services </a:t>
            </a:r>
            <a:endParaRPr lang="sr-Cyrl-RS" sz="2000" dirty="0">
              <a:latin typeface="Times New Roman" panose="02020603050405020304" pitchFamily="18" charset="0"/>
              <a:cs typeface="Times New Roman" panose="02020603050405020304" pitchFamily="18" charset="0"/>
            </a:endParaRPr>
          </a:p>
          <a:p>
            <a:pPr eaLnBrk="1" hangingPunct="1">
              <a:lnSpc>
                <a:spcPct val="80000"/>
              </a:lnSpc>
              <a:defRPr/>
            </a:pPr>
            <a:r>
              <a:rPr lang="sr-Latn-RS" sz="2000" dirty="0">
                <a:latin typeface="Times New Roman" panose="02020603050405020304" pitchFamily="18" charset="0"/>
                <a:cs typeface="Times New Roman" panose="02020603050405020304" pitchFamily="18" charset="0"/>
              </a:rPr>
              <a:t>Help regarding home heating with wood along with firewood </a:t>
            </a:r>
          </a:p>
          <a:p>
            <a:pPr marL="0" indent="0" eaLnBrk="1" hangingPunct="1">
              <a:lnSpc>
                <a:spcPct val="80000"/>
              </a:lnSpc>
              <a:buNone/>
              <a:defRPr/>
            </a:pPr>
            <a:r>
              <a:rPr lang="sr-Latn-RS" sz="2000" dirty="0">
                <a:latin typeface="Times New Roman" panose="02020603050405020304" pitchFamily="18" charset="0"/>
                <a:cs typeface="Times New Roman" panose="02020603050405020304" pitchFamily="18" charset="0"/>
              </a:rPr>
              <a:t>       preparation on a daily basis</a:t>
            </a:r>
          </a:p>
          <a:p>
            <a:pPr marL="0" indent="0" eaLnBrk="1" hangingPunct="1">
              <a:lnSpc>
                <a:spcPct val="80000"/>
              </a:lnSpc>
              <a:buNone/>
              <a:defRPr/>
            </a:pPr>
            <a:endParaRPr lang="en-US" sz="2000" dirty="0"/>
          </a:p>
        </p:txBody>
      </p:sp>
      <p:pic>
        <p:nvPicPr>
          <p:cNvPr id="108548" name="Picture 5" descr="romantic-elderly-couple">
            <a:extLst>
              <a:ext uri="{FF2B5EF4-FFF2-40B4-BE49-F238E27FC236}">
                <a16:creationId xmlns:a16="http://schemas.microsoft.com/office/drawing/2014/main" xmlns="" id="{7853C174-4C51-221B-BD52-0CE7C6D454F0}"/>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6443664" y="4724402"/>
            <a:ext cx="2700337" cy="19796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a:extLst>
              <a:ext uri="{FF2B5EF4-FFF2-40B4-BE49-F238E27FC236}">
                <a16:creationId xmlns:a16="http://schemas.microsoft.com/office/drawing/2014/main" xmlns="" id="{D89EEEFD-9B9A-B366-3C1D-5C60EB983DE9}"/>
              </a:ext>
            </a:extLst>
          </p:cNvPr>
          <p:cNvSpPr>
            <a:spLocks noGrp="1" noChangeArrowheads="1"/>
          </p:cNvSpPr>
          <p:nvPr>
            <p:ph type="body" sz="half" idx="1"/>
          </p:nvPr>
        </p:nvSpPr>
        <p:spPr>
          <a:xfrm>
            <a:off x="740738" y="2780928"/>
            <a:ext cx="3609975" cy="2908300"/>
          </a:xfrm>
        </p:spPr>
        <p:txBody>
          <a:bodyPr>
            <a:normAutofit/>
          </a:bodyPr>
          <a:lstStyle/>
          <a:p>
            <a:pPr eaLnBrk="1" hangingPunct="1">
              <a:defRPr/>
            </a:pPr>
            <a:r>
              <a:rPr lang="sr-Latn-RS" sz="2400" dirty="0">
                <a:latin typeface="Times New Roman" panose="02020603050405020304" pitchFamily="18" charset="0"/>
                <a:cs typeface="Times New Roman" panose="02020603050405020304" pitchFamily="18" charset="0"/>
              </a:rPr>
              <a:t>Intersectoral cooperation?</a:t>
            </a:r>
          </a:p>
          <a:p>
            <a:pPr eaLnBrk="1" hangingPunct="1">
              <a:defRPr/>
            </a:pPr>
            <a:endParaRPr lang="sr-Latn-RS" sz="2400" dirty="0">
              <a:latin typeface="Times New Roman" panose="02020603050405020304" pitchFamily="18" charset="0"/>
              <a:cs typeface="Times New Roman" panose="02020603050405020304" pitchFamily="18" charset="0"/>
            </a:endParaRPr>
          </a:p>
          <a:p>
            <a:pPr eaLnBrk="1" hangingPunct="1">
              <a:defRPr/>
            </a:pPr>
            <a:r>
              <a:rPr lang="sr-Latn-RS" sz="2400" dirty="0">
                <a:latin typeface="Times New Roman" panose="02020603050405020304" pitchFamily="18" charset="0"/>
                <a:cs typeface="Times New Roman" panose="02020603050405020304" pitchFamily="18" charset="0"/>
              </a:rPr>
              <a:t>Collaboration between the government sector and civil society?</a:t>
            </a:r>
          </a:p>
        </p:txBody>
      </p:sp>
      <p:pic>
        <p:nvPicPr>
          <p:cNvPr id="109571" name="Picture 6" descr="suradnja">
            <a:extLst>
              <a:ext uri="{FF2B5EF4-FFF2-40B4-BE49-F238E27FC236}">
                <a16:creationId xmlns:a16="http://schemas.microsoft.com/office/drawing/2014/main" xmlns="" id="{A70AF025-561F-757B-DE57-6070E2526C2D}"/>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1403351" y="765177"/>
            <a:ext cx="6346825" cy="136207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3" name="Picture 2">
            <a:extLst>
              <a:ext uri="{FF2B5EF4-FFF2-40B4-BE49-F238E27FC236}">
                <a16:creationId xmlns:a16="http://schemas.microsoft.com/office/drawing/2014/main" xmlns="" id="{2FC83613-3498-D368-C989-3ED8D1D9B052}"/>
              </a:ext>
            </a:extLst>
          </p:cNvPr>
          <p:cNvPicPr>
            <a:picLocks noChangeAspect="1"/>
          </p:cNvPicPr>
          <p:nvPr/>
        </p:nvPicPr>
        <p:blipFill>
          <a:blip r:embed="rId4"/>
          <a:stretch>
            <a:fillRect/>
          </a:stretch>
        </p:blipFill>
        <p:spPr>
          <a:xfrm>
            <a:off x="4067944" y="2780929"/>
            <a:ext cx="4751460" cy="2836227"/>
          </a:xfrm>
          <a:prstGeom prst="rect">
            <a:avLst/>
          </a:prstGeom>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Alternate Process 8"/>
          <p:cNvSpPr/>
          <p:nvPr/>
        </p:nvSpPr>
        <p:spPr>
          <a:xfrm>
            <a:off x="1640053" y="1901901"/>
            <a:ext cx="5688632" cy="1822577"/>
          </a:xfrm>
          <a:prstGeom prst="flowChartAlternateProcess">
            <a:avLst/>
          </a:prstGeom>
          <a:ln>
            <a:solidFill>
              <a:schemeClr val="accent3">
                <a:lumMod val="75000"/>
              </a:schemeClr>
            </a:solidFill>
          </a:ln>
          <a:effectLst>
            <a:glow rad="635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940732" y="1262423"/>
            <a:ext cx="5378370" cy="2185214"/>
          </a:xfrm>
          <a:prstGeom prst="rect">
            <a:avLst/>
          </a:prstGeom>
          <a:noFill/>
        </p:spPr>
        <p:txBody>
          <a:bodyPr wrap="square" rtlCol="0">
            <a:spAutoFit/>
          </a:bodyPr>
          <a:lstStyle/>
          <a:p>
            <a:r>
              <a:rPr lang="en-US" sz="4800" dirty="0"/>
              <a:t>    </a:t>
            </a:r>
            <a:endParaRPr lang="sr-Latn-RS" sz="4800" dirty="0"/>
          </a:p>
          <a:p>
            <a:pPr algn="ctr"/>
            <a:r>
              <a:rPr lang="sr-Latn-RS" sz="4400" dirty="0"/>
              <a:t>Thank you for your attention!</a:t>
            </a:r>
          </a:p>
        </p:txBody>
      </p:sp>
    </p:spTree>
    <p:extLst>
      <p:ext uri="{BB962C8B-B14F-4D97-AF65-F5344CB8AC3E}">
        <p14:creationId xmlns:p14="http://schemas.microsoft.com/office/powerpoint/2010/main" val="32194479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86356" y="1352958"/>
            <a:ext cx="7530060" cy="5539978"/>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en-US" sz="2200" b="1" dirty="0">
                <a:latin typeface="Times New Roman" pitchFamily="18" charset="0"/>
                <a:cs typeface="Times New Roman" pitchFamily="18" charset="0"/>
              </a:rPr>
              <a:t>  </a:t>
            </a:r>
            <a:r>
              <a:rPr lang="sr-Latn-RS" sz="2200" b="1" dirty="0">
                <a:latin typeface="Times New Roman" pitchFamily="18" charset="0"/>
                <a:cs typeface="Times New Roman" pitchFamily="18" charset="0"/>
              </a:rPr>
              <a:t>The general aim </a:t>
            </a:r>
            <a:r>
              <a:rPr lang="en-US" sz="2200" b="1" dirty="0">
                <a:latin typeface="Times New Roman" pitchFamily="18" charset="0"/>
                <a:cs typeface="Times New Roman" pitchFamily="18" charset="0"/>
              </a:rPr>
              <a:t>– </a:t>
            </a:r>
            <a:r>
              <a:rPr lang="sr-Latn-RS" sz="2200" dirty="0">
                <a:latin typeface="Times New Roman" pitchFamily="18" charset="0"/>
                <a:cs typeface="Times New Roman" pitchFamily="18" charset="0"/>
              </a:rPr>
              <a:t>is related to the maintenance and enhancement of health of women of reproductive age</a:t>
            </a:r>
          </a:p>
          <a:p>
            <a:pPr algn="just">
              <a:buClr>
                <a:schemeClr val="accent3">
                  <a:lumMod val="60000"/>
                  <a:lumOff val="40000"/>
                </a:schemeClr>
              </a:buClr>
            </a:pPr>
            <a:endParaRPr lang="en-US" sz="22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Latn-RS" sz="2200" dirty="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sr-Latn-RS" sz="2200" b="1" dirty="0">
                <a:latin typeface="Times New Roman" pitchFamily="18" charset="0"/>
                <a:cs typeface="Times New Roman" pitchFamily="18" charset="0"/>
              </a:rPr>
              <a:t>Specific aims </a:t>
            </a:r>
            <a:r>
              <a:rPr lang="sr-Latn-RS" sz="2200" dirty="0">
                <a:latin typeface="Times New Roman" pitchFamily="18" charset="0"/>
                <a:cs typeface="Times New Roman" pitchFamily="18" charset="0"/>
              </a:rPr>
              <a:t>are related to the following</a:t>
            </a:r>
            <a:r>
              <a:rPr lang="en-US" sz="2200" b="1" dirty="0">
                <a:latin typeface="Times New Roman" pitchFamily="18" charset="0"/>
                <a:cs typeface="Times New Roman" pitchFamily="18" charset="0"/>
              </a:rPr>
              <a:t>:</a:t>
            </a:r>
          </a:p>
          <a:p>
            <a:pPr algn="just"/>
            <a:endParaRPr lang="en-US" sz="2200" b="1"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r>
              <a:rPr lang="sr-Cyrl-RS" sz="2200" b="1" dirty="0">
                <a:latin typeface="Times New Roman" pitchFamily="18" charset="0"/>
                <a:cs typeface="Times New Roman" pitchFamily="18" charset="0"/>
              </a:rPr>
              <a:t> </a:t>
            </a:r>
            <a:r>
              <a:rPr lang="sr-Latn-RS" sz="2200" b="1" dirty="0">
                <a:latin typeface="Times New Roman" pitchFamily="18" charset="0"/>
                <a:cs typeface="Times New Roman" pitchFamily="18" charset="0"/>
              </a:rPr>
              <a:t> </a:t>
            </a:r>
            <a:r>
              <a:rPr lang="sr-Latn-RS" sz="2200" dirty="0">
                <a:latin typeface="Times New Roman" pitchFamily="18" charset="0"/>
                <a:cs typeface="Times New Roman" pitchFamily="18" charset="0"/>
              </a:rPr>
              <a:t>The maintenance and enhancement of women’s health prior to pregnancy</a:t>
            </a:r>
            <a:endParaRPr lang="en-U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endParaRPr lang="sr-Latn-R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r>
              <a:rPr lang="sr-Cyrl-RS" sz="2200" b="1" dirty="0">
                <a:latin typeface="Times New Roman" pitchFamily="18" charset="0"/>
                <a:cs typeface="Times New Roman" pitchFamily="18" charset="0"/>
              </a:rPr>
              <a:t> </a:t>
            </a:r>
            <a:r>
              <a:rPr lang="sr-Latn-RS" sz="2200" b="1" dirty="0">
                <a:latin typeface="Times New Roman" pitchFamily="18" charset="0"/>
                <a:cs typeface="Times New Roman" pitchFamily="18" charset="0"/>
              </a:rPr>
              <a:t> </a:t>
            </a:r>
            <a:r>
              <a:rPr lang="sr-Latn-RS" sz="2200" dirty="0">
                <a:latin typeface="Times New Roman" pitchFamily="18" charset="0"/>
                <a:cs typeface="Times New Roman" pitchFamily="18" charset="0"/>
              </a:rPr>
              <a:t>The maintenance and enhancement of women’s health during pregnancy</a:t>
            </a:r>
            <a:endParaRPr lang="en-U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endParaRPr lang="en-U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r>
              <a:rPr lang="en-US" sz="2400" dirty="0">
                <a:latin typeface="Times New Roman" pitchFamily="18" charset="0"/>
                <a:cs typeface="Times New Roman" pitchFamily="18" charset="0"/>
              </a:rPr>
              <a:t> </a:t>
            </a:r>
            <a:r>
              <a:rPr lang="sr-Cyrl-RS" sz="2400" dirty="0">
                <a:latin typeface="Times New Roman" pitchFamily="18" charset="0"/>
                <a:cs typeface="Times New Roman" pitchFamily="18" charset="0"/>
              </a:rPr>
              <a:t> </a:t>
            </a:r>
            <a:r>
              <a:rPr lang="sr-Latn-RS" sz="2200" dirty="0">
                <a:latin typeface="Times New Roman" pitchFamily="18" charset="0"/>
                <a:cs typeface="Times New Roman" pitchFamily="18" charset="0"/>
              </a:rPr>
              <a:t>The provision of adequate health care and ensuring that the best conditions are met during the labour and delivery stages</a:t>
            </a:r>
          </a:p>
          <a:p>
            <a:pPr algn="just">
              <a:buClr>
                <a:schemeClr val="accent3">
                  <a:lumMod val="60000"/>
                  <a:lumOff val="40000"/>
                </a:schemeClr>
              </a:buClr>
              <a:buFont typeface="Arial" pitchFamily="34" charset="0"/>
              <a:buChar char="•"/>
            </a:pPr>
            <a:endParaRPr lang="en-US" sz="2200" dirty="0">
              <a:latin typeface="Times New Roman" pitchFamily="18" charset="0"/>
              <a:cs typeface="Times New Roman" pitchFamily="18" charset="0"/>
            </a:endParaRPr>
          </a:p>
          <a:p>
            <a:pPr algn="just">
              <a:buClr>
                <a:schemeClr val="accent3">
                  <a:lumMod val="60000"/>
                  <a:lumOff val="40000"/>
                </a:schemeClr>
              </a:buClr>
              <a:buFont typeface="Arial" pitchFamily="34" charset="0"/>
              <a:buChar char="•"/>
            </a:pPr>
            <a:r>
              <a:rPr lang="sr-Cyrl-RS" sz="2200" dirty="0">
                <a:latin typeface="Times New Roman" pitchFamily="18" charset="0"/>
                <a:cs typeface="Times New Roman" pitchFamily="18" charset="0"/>
              </a:rPr>
              <a:t> </a:t>
            </a:r>
            <a:r>
              <a:rPr lang="en-US" sz="2200" dirty="0">
                <a:latin typeface="Times New Roman" pitchFamily="18" charset="0"/>
                <a:cs typeface="Times New Roman" pitchFamily="18" charset="0"/>
              </a:rPr>
              <a:t> </a:t>
            </a:r>
            <a:r>
              <a:rPr lang="sr-Latn-RS" sz="2200" dirty="0">
                <a:latin typeface="Times New Roman" pitchFamily="18" charset="0"/>
                <a:cs typeface="Times New Roman" pitchFamily="18" charset="0"/>
              </a:rPr>
              <a:t>The maintenance and enhancement of women’s health after childbirth</a:t>
            </a:r>
            <a:endParaRPr lang="en-US" sz="2200" dirty="0">
              <a:latin typeface="Times New Roman" pitchFamily="18" charset="0"/>
              <a:cs typeface="Times New Roman" pitchFamily="18" charset="0"/>
            </a:endParaRPr>
          </a:p>
        </p:txBody>
      </p:sp>
    </p:spTree>
    <p:extLst>
      <p:ext uri="{BB962C8B-B14F-4D97-AF65-F5344CB8AC3E}">
        <p14:creationId xmlns:p14="http://schemas.microsoft.com/office/powerpoint/2010/main" val="23014956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8" name="Rectangle 7"/>
          <p:cNvSpPr/>
          <p:nvPr/>
        </p:nvSpPr>
        <p:spPr>
          <a:xfrm>
            <a:off x="1714480" y="571482"/>
            <a:ext cx="4572000" cy="430887"/>
          </a:xfrm>
          <a:prstGeom prst="rect">
            <a:avLst/>
          </a:prstGeom>
        </p:spPr>
        <p:txBody>
          <a:bodyPr>
            <a:spAutoFit/>
          </a:bodyPr>
          <a:lstStyle/>
          <a:p>
            <a:pPr algn="ctr"/>
            <a:r>
              <a:rPr lang="sr-Latn-RS" sz="2200">
                <a:latin typeface="Times New Roman" pitchFamily="18" charset="0"/>
                <a:cs typeface="Times New Roman" pitchFamily="18" charset="0"/>
              </a:rPr>
              <a:t>    </a:t>
            </a:r>
            <a:endParaRPr lang="en-US" sz="2200">
              <a:latin typeface="Times New Roman" pitchFamily="18" charset="0"/>
              <a:cs typeface="Times New Roman" pitchFamily="18" charset="0"/>
            </a:endParaRPr>
          </a:p>
        </p:txBody>
      </p:sp>
      <p:sp>
        <p:nvSpPr>
          <p:cNvPr id="11" name="TextBox 10"/>
          <p:cNvSpPr txBox="1"/>
          <p:nvPr/>
        </p:nvSpPr>
        <p:spPr>
          <a:xfrm>
            <a:off x="642910" y="1214422"/>
            <a:ext cx="7572428" cy="3785652"/>
          </a:xfrm>
          <a:prstGeom prst="rect">
            <a:avLst/>
          </a:prstGeom>
          <a:noFill/>
        </p:spPr>
        <p:txBody>
          <a:bodyPr wrap="square" rtlCol="0">
            <a:spAutoFit/>
          </a:bodyPr>
          <a:lstStyle/>
          <a:p>
            <a:pPr algn="just"/>
            <a:r>
              <a:rPr lang="en-US" sz="2400" b="1" dirty="0">
                <a:latin typeface="Times New Roman" pitchFamily="18" charset="0"/>
                <a:cs typeface="Times New Roman" pitchFamily="18" charset="0"/>
              </a:rPr>
              <a:t>Women’s Health Care of Reproductive Age </a:t>
            </a:r>
            <a:r>
              <a:rPr lang="sr-Latn-RS" sz="2400" dirty="0">
                <a:latin typeface="Times New Roman" pitchFamily="18" charset="0"/>
                <a:cs typeface="Times New Roman" pitchFamily="18" charset="0"/>
              </a:rPr>
              <a:t>can be chronologically divided into the following groups:</a:t>
            </a:r>
          </a:p>
          <a:p>
            <a:pPr algn="just"/>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a:p>
            <a:pPr algn="just"/>
            <a:endParaRPr lang="en-US" sz="24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Latn-RS" sz="2400" dirty="0">
                <a:latin typeface="Times New Roman" pitchFamily="18" charset="0"/>
                <a:cs typeface="Times New Roman" pitchFamily="18" charset="0"/>
              </a:rPr>
              <a:t> </a:t>
            </a:r>
            <a:r>
              <a:rPr lang="en-US" sz="2400" dirty="0">
                <a:latin typeface="Times New Roman" pitchFamily="18" charset="0"/>
                <a:cs typeface="Times New Roman" pitchFamily="18" charset="0"/>
              </a:rPr>
              <a:t> Prenatal  </a:t>
            </a:r>
            <a:r>
              <a:rPr lang="sr-Latn-RS" sz="2400" dirty="0">
                <a:latin typeface="Times New Roman" pitchFamily="18" charset="0"/>
                <a:cs typeface="Times New Roman" pitchFamily="18" charset="0"/>
              </a:rPr>
              <a:t>health care</a:t>
            </a:r>
          </a:p>
          <a:p>
            <a:pPr algn="just">
              <a:buClr>
                <a:schemeClr val="accent3">
                  <a:lumMod val="60000"/>
                  <a:lumOff val="40000"/>
                </a:schemeClr>
              </a:buClr>
              <a:buFont typeface="Wingdings" pitchFamily="2" charset="2"/>
              <a:buChar char="Ø"/>
            </a:pPr>
            <a:endParaRPr lang="sr-Latn-RS" sz="24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Latn-RS" sz="2400" dirty="0">
                <a:latin typeface="Times New Roman" pitchFamily="18" charset="0"/>
                <a:cs typeface="Times New Roman" pitchFamily="18" charset="0"/>
              </a:rPr>
              <a:t>  Perinatal health care</a:t>
            </a:r>
          </a:p>
          <a:p>
            <a:pPr algn="just">
              <a:buClr>
                <a:schemeClr val="accent3">
                  <a:lumMod val="60000"/>
                  <a:lumOff val="40000"/>
                </a:schemeClr>
              </a:buClr>
              <a:buFont typeface="Wingdings" pitchFamily="2" charset="2"/>
              <a:buChar char="Ø"/>
            </a:pPr>
            <a:endParaRPr lang="sr-Latn-RS" sz="2400" dirty="0">
              <a:latin typeface="Times New Roman" pitchFamily="18" charset="0"/>
              <a:cs typeface="Times New Roman" pitchFamily="18" charset="0"/>
            </a:endParaRPr>
          </a:p>
          <a:p>
            <a:pPr algn="just">
              <a:buClr>
                <a:schemeClr val="accent3">
                  <a:lumMod val="60000"/>
                  <a:lumOff val="40000"/>
                </a:schemeClr>
              </a:buClr>
              <a:buFont typeface="Wingdings" pitchFamily="2" charset="2"/>
              <a:buChar char="Ø"/>
            </a:pPr>
            <a:r>
              <a:rPr lang="sr-Latn-RS" sz="2400" dirty="0">
                <a:latin typeface="Times New Roman" pitchFamily="18" charset="0"/>
                <a:cs typeface="Times New Roman" pitchFamily="18" charset="0"/>
              </a:rPr>
              <a:t>  Postpartum health care</a:t>
            </a:r>
            <a:endParaRPr lang="en-US" sz="2400" dirty="0">
              <a:latin typeface="Times New Roman" pitchFamily="18" charset="0"/>
              <a:cs typeface="Times New Roman" pitchFamily="18" charset="0"/>
            </a:endParaRPr>
          </a:p>
        </p:txBody>
      </p:sp>
      <p:pic>
        <p:nvPicPr>
          <p:cNvPr id="5" name="Picture 4" descr="10647093_1189760817731164_5691351650269561835_n.jpg"/>
          <p:cNvPicPr>
            <a:picLocks noChangeAspect="1"/>
          </p:cNvPicPr>
          <p:nvPr/>
        </p:nvPicPr>
        <p:blipFill>
          <a:blip r:embed="rId3"/>
          <a:stretch>
            <a:fillRect/>
          </a:stretch>
        </p:blipFill>
        <p:spPr>
          <a:xfrm>
            <a:off x="6143636" y="2019649"/>
            <a:ext cx="2571750" cy="38576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0024104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1857356" y="908720"/>
            <a:ext cx="4267200" cy="520016"/>
          </a:xfrm>
          <a:prstGeom prst="roundRect">
            <a:avLst/>
          </a:prstGeom>
          <a:noFill/>
          <a:ln>
            <a:solidFill>
              <a:schemeClr val="bg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r-Latn-RS" sz="2400" b="1" dirty="0">
                <a:latin typeface="Times New Roman" pitchFamily="18" charset="0"/>
                <a:cs typeface="Times New Roman" pitchFamily="18" charset="0"/>
              </a:rPr>
              <a:t>Prenatal health care</a:t>
            </a:r>
            <a:endParaRPr lang="en-US" sz="2400" b="1" dirty="0">
              <a:latin typeface="Times New Roman" pitchFamily="18" charset="0"/>
              <a:cs typeface="Times New Roman" pitchFamily="18" charset="0"/>
            </a:endParaRPr>
          </a:p>
        </p:txBody>
      </p:sp>
      <p:pic>
        <p:nvPicPr>
          <p:cNvPr id="6" name="Picture 10" descr="C:\Documents and Settings\Darko\Desktop\300px-FemaleSign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00034" y="2000240"/>
            <a:ext cx="6643734" cy="369332"/>
          </a:xfrm>
          <a:prstGeom prst="rect">
            <a:avLst/>
          </a:prstGeom>
          <a:noFill/>
        </p:spPr>
        <p:txBody>
          <a:bodyPr wrap="square" rtlCol="0">
            <a:spAutoFit/>
          </a:bodyPr>
          <a:lstStyle/>
          <a:p>
            <a:endParaRPr lang="en-US"/>
          </a:p>
        </p:txBody>
      </p:sp>
      <p:sp>
        <p:nvSpPr>
          <p:cNvPr id="8" name="TextBox 7"/>
          <p:cNvSpPr txBox="1"/>
          <p:nvPr/>
        </p:nvSpPr>
        <p:spPr>
          <a:xfrm>
            <a:off x="571473" y="1928804"/>
            <a:ext cx="7643866" cy="3816429"/>
          </a:xfrm>
          <a:prstGeom prst="rect">
            <a:avLst/>
          </a:prstGeom>
          <a:noFill/>
        </p:spPr>
        <p:txBody>
          <a:bodyPr wrap="square" rtlCol="0">
            <a:spAutoFit/>
          </a:bodyPr>
          <a:lstStyle/>
          <a:p>
            <a:pPr algn="just">
              <a:buClr>
                <a:schemeClr val="accent3">
                  <a:lumMod val="60000"/>
                  <a:lumOff val="40000"/>
                </a:schemeClr>
              </a:buClr>
              <a:buFont typeface="Wingdings" pitchFamily="2" charset="2"/>
              <a:buChar char="Ø"/>
            </a:pPr>
            <a:r>
              <a:rPr lang="sr-Latn-RS" sz="2200" b="1" dirty="0">
                <a:latin typeface="Times New Roman" pitchFamily="18" charset="0"/>
                <a:cs typeface="Times New Roman" pitchFamily="18" charset="0"/>
              </a:rPr>
              <a:t> Prenatal health care in a broader sense:</a:t>
            </a:r>
          </a:p>
          <a:p>
            <a:pPr algn="just">
              <a:buClr>
                <a:schemeClr val="accent3">
                  <a:lumMod val="60000"/>
                  <a:lumOff val="40000"/>
                </a:schemeClr>
              </a:buClr>
            </a:pPr>
            <a:r>
              <a:rPr lang="sr-Latn-RS" sz="2200" b="1" dirty="0">
                <a:latin typeface="Times New Roman" pitchFamily="18" charset="0"/>
                <a:cs typeface="Times New Roman" pitchFamily="18" charset="0"/>
              </a:rPr>
              <a:t> </a:t>
            </a:r>
            <a:endParaRPr lang="en-US" sz="2200" dirty="0">
              <a:latin typeface="Times New Roman" pitchFamily="18" charset="0"/>
              <a:cs typeface="Times New Roman" pitchFamily="18" charset="0"/>
            </a:endParaRPr>
          </a:p>
          <a:p>
            <a:pPr algn="just"/>
            <a:r>
              <a:rPr lang="en-US" sz="2200" i="1" dirty="0">
                <a:latin typeface="Times New Roman" pitchFamily="18" charset="0"/>
                <a:cs typeface="Times New Roman" pitchFamily="18" charset="0"/>
              </a:rPr>
              <a:t>A</a:t>
            </a:r>
            <a:r>
              <a:rPr lang="sr-Latn-RS" sz="2200" i="1" dirty="0">
                <a:latin typeface="Times New Roman" pitchFamily="18" charset="0"/>
                <a:cs typeface="Times New Roman" pitchFamily="18" charset="0"/>
              </a:rPr>
              <a:t>ctivities</a:t>
            </a:r>
            <a:r>
              <a:rPr lang="en-US" sz="2200" i="1" dirty="0">
                <a:latin typeface="Times New Roman" pitchFamily="18" charset="0"/>
                <a:cs typeface="Times New Roman" pitchFamily="18" charset="0"/>
              </a:rPr>
              <a:t>:</a:t>
            </a:r>
          </a:p>
          <a:p>
            <a:pPr algn="just"/>
            <a:endParaRPr lang="en-US" sz="2200" dirty="0">
              <a:latin typeface="Times New Roman" pitchFamily="18" charset="0"/>
              <a:cs typeface="Times New Roman" pitchFamily="18" charset="0"/>
            </a:endParaRPr>
          </a:p>
          <a:p>
            <a:pPr marL="342900" lvl="0" indent="-342900" algn="just">
              <a:buClr>
                <a:schemeClr val="accent3">
                  <a:lumMod val="60000"/>
                  <a:lumOff val="40000"/>
                </a:schemeClr>
              </a:buClr>
              <a:buSzPct val="120000"/>
              <a:buFont typeface="Arial" pitchFamily="34" charset="0"/>
              <a:buChar char="•"/>
            </a:pPr>
            <a:r>
              <a:rPr lang="sr-Latn-RS" sz="2200" dirty="0">
                <a:latin typeface="Times New Roman" pitchFamily="18" charset="0"/>
                <a:cs typeface="Times New Roman" pitchFamily="18" charset="0"/>
              </a:rPr>
              <a:t>Health education work with young women and their partners, raising the level of awareness relating to family planning, adverse effects of psychoactive substance abuse, inadequate nutrition and lack of physical activity and its impact on the reproductive function, the prevention of sexually transmitted diseases and promotion of modern contraception methods.</a:t>
            </a:r>
          </a:p>
          <a:p>
            <a:pPr lvl="0" algn="just">
              <a:buClr>
                <a:schemeClr val="accent3">
                  <a:lumMod val="60000"/>
                  <a:lumOff val="40000"/>
                </a:schemeClr>
              </a:buClr>
              <a:buSzPct val="120000"/>
            </a:pPr>
            <a:r>
              <a:rPr lang="sr-Latn-RS" sz="2200" dirty="0">
                <a:latin typeface="Times New Roman" pitchFamily="18" charset="0"/>
                <a:cs typeface="Times New Roman" pitchFamily="18" charset="0"/>
              </a:rPr>
              <a:t>  </a:t>
            </a:r>
            <a:r>
              <a:rPr lang="en-US" sz="2200" dirty="0">
                <a:latin typeface="Times New Roman" pitchFamily="18" charset="0"/>
                <a:cs typeface="Times New Roman" pitchFamily="18" charset="0"/>
              </a:rPr>
              <a:t>  </a:t>
            </a:r>
          </a:p>
        </p:txBody>
      </p:sp>
    </p:spTree>
    <p:extLst>
      <p:ext uri="{BB962C8B-B14F-4D97-AF65-F5344CB8AC3E}">
        <p14:creationId xmlns:p14="http://schemas.microsoft.com/office/powerpoint/2010/main" val="15110498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10" descr="C:\Documents and Settings\Darko\Desktop\300px-FemaleSign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0370" y="2"/>
            <a:ext cx="737831" cy="737831"/>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395537" y="2111947"/>
            <a:ext cx="4964389" cy="4031873"/>
          </a:xfrm>
          <a:prstGeom prst="rect">
            <a:avLst/>
          </a:prstGeom>
          <a:noFill/>
        </p:spPr>
        <p:txBody>
          <a:bodyPr wrap="square" rtlCol="0">
            <a:spAutoFit/>
          </a:bodyPr>
          <a:lstStyle/>
          <a:p>
            <a:pPr algn="ctr"/>
            <a:endParaRPr lang="sr-Latn-RS" sz="2200" dirty="0">
              <a:latin typeface="Times New Roman" pitchFamily="18" charset="0"/>
              <a:cs typeface="Times New Roman" pitchFamily="18" charset="0"/>
            </a:endParaRPr>
          </a:p>
          <a:p>
            <a:pPr lvl="0" algn="ctr">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Women aged 15-49 years should be subjected to preventive gynecological examinations, whereas the first gynecology examination should be performed three years after the first sexual intercourse at the latest, or from the age of 20 at the latest.</a:t>
            </a:r>
          </a:p>
          <a:p>
            <a:pPr lvl="0" algn="ctr"/>
            <a:endParaRPr lang="sr-Latn-RS" dirty="0"/>
          </a:p>
          <a:p>
            <a:pPr lvl="0" algn="ctr">
              <a:buClr>
                <a:schemeClr val="accent3">
                  <a:lumMod val="60000"/>
                  <a:lumOff val="40000"/>
                </a:schemeClr>
              </a:buClr>
              <a:buFont typeface="Wingdings" pitchFamily="2" charset="2"/>
              <a:buChar char="ü"/>
            </a:pPr>
            <a:r>
              <a:rPr lang="sr-Latn-RS" sz="2200" dirty="0">
                <a:latin typeface="Times New Roman" pitchFamily="18" charset="0"/>
                <a:cs typeface="Times New Roman" pitchFamily="18" charset="0"/>
              </a:rPr>
              <a:t> Preventive gynecological medical examinations related to family planning.</a:t>
            </a:r>
          </a:p>
          <a:p>
            <a:pPr algn="ctr"/>
            <a:endParaRPr lang="en-US" dirty="0"/>
          </a:p>
        </p:txBody>
      </p:sp>
      <p:sp>
        <p:nvSpPr>
          <p:cNvPr id="2" name="TextBox 1"/>
          <p:cNvSpPr txBox="1"/>
          <p:nvPr/>
        </p:nvSpPr>
        <p:spPr>
          <a:xfrm>
            <a:off x="755577" y="1085836"/>
            <a:ext cx="7478216" cy="1569660"/>
          </a:xfrm>
          <a:prstGeom prst="rect">
            <a:avLst/>
          </a:prstGeom>
          <a:noFill/>
        </p:spPr>
        <p:txBody>
          <a:bodyPr wrap="square" rtlCol="0">
            <a:spAutoFit/>
          </a:bodyPr>
          <a:lstStyle/>
          <a:p>
            <a:pPr marL="342900" indent="-342900" algn="ctr">
              <a:buClr>
                <a:schemeClr val="accent3">
                  <a:lumMod val="60000"/>
                  <a:lumOff val="40000"/>
                </a:schemeClr>
              </a:buClr>
              <a:buSzPct val="120000"/>
              <a:buFont typeface="Arial" pitchFamily="34" charset="0"/>
              <a:buChar char="•"/>
            </a:pPr>
            <a:r>
              <a:rPr lang="sr-Latn-RS" sz="2400" dirty="0">
                <a:latin typeface="Times New Roman" pitchFamily="18" charset="0"/>
                <a:cs typeface="Times New Roman" pitchFamily="18" charset="0"/>
              </a:rPr>
              <a:t> The Enhancement of Counselling Work at the Department for Women’s Health Care, at the Health Care Center</a:t>
            </a:r>
          </a:p>
          <a:p>
            <a:pPr>
              <a:buClr>
                <a:schemeClr val="accent3">
                  <a:lumMod val="60000"/>
                  <a:lumOff val="40000"/>
                </a:schemeClr>
              </a:buClr>
              <a:buSzPct val="120000"/>
            </a:pPr>
            <a:endParaRPr lang="en-US" sz="2400" dirty="0">
              <a:latin typeface="Times New Roman" pitchFamily="18" charset="0"/>
              <a:cs typeface="Times New Roman" pitchFamily="18" charset="0"/>
            </a:endParaRPr>
          </a:p>
        </p:txBody>
      </p:sp>
      <p:pic>
        <p:nvPicPr>
          <p:cNvPr id="1027" name="Picture 3" descr="C:\Documents and Settings\Darko\Desktop\nove slike\JCCT Colposcopy illustration 11.1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2276872"/>
            <a:ext cx="3429000" cy="246459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1104988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Darko®">
  <a:themeElements>
    <a:clrScheme name="Urban">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Darko®</Template>
  <TotalTime>5284</TotalTime>
  <Words>3890</Words>
  <Application>Microsoft Office PowerPoint</Application>
  <PresentationFormat>On-screen Show (4:3)</PresentationFormat>
  <Paragraphs>322</Paragraphs>
  <Slides>58</Slides>
  <Notes>19</Notes>
  <HiddenSlides>0</HiddenSlides>
  <MMClips>0</MMClips>
  <ScaleCrop>false</ScaleCrop>
  <HeadingPairs>
    <vt:vector size="4" baseType="variant">
      <vt:variant>
        <vt:lpstr>Theme</vt:lpstr>
      </vt:variant>
      <vt:variant>
        <vt:i4>3</vt:i4>
      </vt:variant>
      <vt:variant>
        <vt:lpstr>Slide Titles</vt:lpstr>
      </vt:variant>
      <vt:variant>
        <vt:i4>58</vt:i4>
      </vt:variant>
    </vt:vector>
  </HeadingPairs>
  <TitlesOfParts>
    <vt:vector size="61" baseType="lpstr">
      <vt:lpstr>Darko®</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Population ageing </vt:lpstr>
      <vt:lpstr>Population ageing is not only one of the most significant triumphs of the entire humanity, but it is considered as one of the greatest challenges as well (UN)</vt:lpstr>
      <vt:lpstr>Definition</vt:lpstr>
      <vt:lpstr>Trends in Population Ageing</vt:lpstr>
      <vt:lpstr>Trends in Population Ageing</vt:lpstr>
      <vt:lpstr>Ageing explained</vt:lpstr>
      <vt:lpstr> Population ageing – public health significance  </vt:lpstr>
      <vt:lpstr> Health Profile of the Elderly Population   </vt:lpstr>
      <vt:lpstr>Common health conditions associated with ageing</vt:lpstr>
      <vt:lpstr> Health Profile of the Elderly Population </vt:lpstr>
      <vt:lpstr> Health Profile of the Elderly Population </vt:lpstr>
      <vt:lpstr> The indicators of population ageing  </vt:lpstr>
      <vt:lpstr>The share of the population aged 65 or over in the total population  </vt:lpstr>
      <vt:lpstr>The share of the population aged 65 or over in the total population  </vt:lpstr>
      <vt:lpstr>PowerPoint Presentation</vt:lpstr>
      <vt:lpstr>The average age of a population   </vt:lpstr>
      <vt:lpstr>The Ageing Index </vt:lpstr>
      <vt:lpstr> Life expectancy at birth</vt:lpstr>
      <vt:lpstr>PowerPoint Presentation</vt:lpstr>
      <vt:lpstr>The old-age dependency ratio </vt:lpstr>
      <vt:lpstr>The primary health care needs of the elderly  </vt:lpstr>
      <vt:lpstr>Primary Health Care</vt:lpstr>
      <vt:lpstr> Health care measures as established by the mandatory health insurance</vt:lpstr>
      <vt:lpstr>Prevention</vt:lpstr>
      <vt:lpstr>PowerPoint Presentation</vt:lpstr>
      <vt:lpstr>PowerPoint Presentation</vt:lpstr>
      <vt:lpstr>PowerPoint Presentation</vt:lpstr>
      <vt:lpstr>PowerPoint Presentation</vt:lpstr>
      <vt:lpstr>PowerPoint Presentation</vt:lpstr>
      <vt:lpstr>Institutions that help senior citizens Social Welfare Institutions </vt:lpstr>
      <vt:lpstr>Gerontology Centers–  Nursing homes for the accommodation and care of the elderly Institutions of Social Welfare </vt:lpstr>
      <vt:lpstr>Gerontology Centers</vt:lpstr>
      <vt:lpstr>PowerPoint Presentation</vt:lpstr>
      <vt:lpstr>Gerontology Centers - Day Care Centers </vt:lpstr>
      <vt:lpstr>Gerontology Centers -home care services-</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Dragana</dc:creator>
  <cp:lastModifiedBy>Ceca</cp:lastModifiedBy>
  <cp:revision>157</cp:revision>
  <dcterms:created xsi:type="dcterms:W3CDTF">2015-03-29T11:27:45Z</dcterms:created>
  <dcterms:modified xsi:type="dcterms:W3CDTF">2023-09-20T21:21:03Z</dcterms:modified>
</cp:coreProperties>
</file>